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2595C3-0E7E-46E0-9244-369CBAB63D9C}">
  <a:tblStyle styleId="{F72595C3-0E7E-46E0-9244-369CBAB63D9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841DA58-557A-4980-AB30-FEF82128A7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8AA304-F745-4658-B7C4-0D360509B74B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25e396566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e25e396566_1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41339c3fb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41339c3fb_1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25e39656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25e396566_1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25e396566_1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25e396566_12_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25e396566_1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25e396566_12_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5e396566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e25e396566_1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25e396566_1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e25e396566_17_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41339c3fb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e41339c3fb_2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41339c3fb_4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41339c3fb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41339c3fb_4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41339c3fb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41339c3fb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e41339c3fb_2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1339c3fb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e41339c3fb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41339c3fb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e41339c3fb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e41339c3fb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e41339c3fb_2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27bcf58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e27bcf586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27bcf58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e27bcf586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27bcf58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e27bcf586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27bcf586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e27bcf586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27bcf586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e27bcf586d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e27bcf586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e27bcf586d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27bcf586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e27bcf586d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e27bcf586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e27bcf586d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e25e39656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e25e396566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5e396566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e25e396566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1339c3f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e41339c3fb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1339c3f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41339c3f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5e396566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25e396566_6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10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8.png"/><Relationship Id="rId13" Type="http://schemas.openxmlformats.org/officeDocument/2006/relationships/image" Target="../media/image4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58.png"/><Relationship Id="rId13" Type="http://schemas.openxmlformats.org/officeDocument/2006/relationships/image" Target="../media/image6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75.png"/><Relationship Id="rId15" Type="http://schemas.openxmlformats.org/officeDocument/2006/relationships/image" Target="../media/image64.png"/><Relationship Id="rId14" Type="http://schemas.openxmlformats.org/officeDocument/2006/relationships/image" Target="../media/image65.png"/><Relationship Id="rId16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Relationship Id="rId8" Type="http://schemas.openxmlformats.org/officeDocument/2006/relationships/image" Target="../media/image62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2.png"/><Relationship Id="rId7" Type="http://schemas.openxmlformats.org/officeDocument/2006/relationships/image" Target="../media/image82.pn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5" Type="http://schemas.openxmlformats.org/officeDocument/2006/relationships/image" Target="../media/image88.png"/><Relationship Id="rId6" Type="http://schemas.openxmlformats.org/officeDocument/2006/relationships/image" Target="../media/image76.png"/><Relationship Id="rId7" Type="http://schemas.openxmlformats.org/officeDocument/2006/relationships/image" Target="../media/image93.jpg"/><Relationship Id="rId8" Type="http://schemas.openxmlformats.org/officeDocument/2006/relationships/image" Target="../media/image9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83.png"/><Relationship Id="rId6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Relationship Id="rId4" Type="http://schemas.openxmlformats.org/officeDocument/2006/relationships/image" Target="../media/image104.png"/><Relationship Id="rId5" Type="http://schemas.openxmlformats.org/officeDocument/2006/relationships/image" Target="../media/image101.png"/><Relationship Id="rId6" Type="http://schemas.openxmlformats.org/officeDocument/2006/relationships/image" Target="../media/image103.png"/><Relationship Id="rId7" Type="http://schemas.openxmlformats.org/officeDocument/2006/relationships/image" Target="../media/image10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2.jpg"/><Relationship Id="rId5" Type="http://schemas.openxmlformats.org/officeDocument/2006/relationships/image" Target="../media/image21.gif"/><Relationship Id="rId6" Type="http://schemas.openxmlformats.org/officeDocument/2006/relationships/image" Target="../media/image10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0" Type="http://schemas.openxmlformats.org/officeDocument/2006/relationships/image" Target="../media/image33.png"/><Relationship Id="rId9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543802" y="-737347"/>
            <a:ext cx="3451411" cy="3428999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-2675963" y="1683124"/>
            <a:ext cx="3451411" cy="3428999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3240742" y="5459506"/>
            <a:ext cx="2286000" cy="2252383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957114" y="2288925"/>
            <a:ext cx="508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NOTE</a:t>
            </a:r>
            <a:endParaRPr sz="6400"/>
          </a:p>
        </p:txBody>
      </p:sp>
      <p:sp>
        <p:nvSpPr>
          <p:cNvPr id="88" name="Google Shape;88;p13"/>
          <p:cNvSpPr txBox="1"/>
          <p:nvPr/>
        </p:nvSpPr>
        <p:spPr>
          <a:xfrm>
            <a:off x="2030700" y="3167075"/>
            <a:ext cx="551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 PROJECT</a:t>
            </a:r>
            <a:endParaRPr sz="5600"/>
          </a:p>
        </p:txBody>
      </p:sp>
      <p:sp>
        <p:nvSpPr>
          <p:cNvPr id="89" name="Google Shape;89;p13"/>
          <p:cNvSpPr txBox="1"/>
          <p:nvPr/>
        </p:nvSpPr>
        <p:spPr>
          <a:xfrm>
            <a:off x="8123727" y="4638684"/>
            <a:ext cx="3336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Jang Seong Hyeon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123727" y="5277419"/>
            <a:ext cx="3336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Shin Seung Yeop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123726" y="5904948"/>
            <a:ext cx="3336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Choo Jeong Ho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개발 환경</a:t>
            </a:r>
            <a:endParaRPr/>
          </a:p>
        </p:txBody>
      </p:sp>
      <p:cxnSp>
        <p:nvCxnSpPr>
          <p:cNvPr id="219" name="Google Shape;219;p22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22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 프로그램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225" y="17056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3065" y="18108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611" y="1600411"/>
            <a:ext cx="1290425" cy="12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015" y="170561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5399" y="4316422"/>
            <a:ext cx="1397250" cy="1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1198" y="4316428"/>
            <a:ext cx="1397250" cy="1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2975" y="4127233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36400" y="4188362"/>
            <a:ext cx="1653350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4569861" y="1436065"/>
            <a:ext cx="4878600" cy="22554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개발 환경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23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23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아키텍처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013883" y="2252133"/>
            <a:ext cx="1227666" cy="271991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컴퓨터 단색으로 채워진" id="238" name="Google Shape;2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633" y="315171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1279404" y="2325010"/>
            <a:ext cx="6900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844799" y="2252132"/>
            <a:ext cx="1227666" cy="271991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인터넷 단색으로 채워진" id="241" name="Google Shape;2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3550" y="369146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3099737" y="2325009"/>
            <a:ext cx="8170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4567" y="2898803"/>
            <a:ext cx="721784" cy="711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3"/>
          <p:cNvCxnSpPr/>
          <p:nvPr/>
        </p:nvCxnSpPr>
        <p:spPr>
          <a:xfrm flipH="1" rot="10800000">
            <a:off x="2245290" y="3593238"/>
            <a:ext cx="603249" cy="9293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4076207" y="4269282"/>
            <a:ext cx="497416" cy="129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" name="Google Shape;246;p23"/>
          <p:cNvSpPr/>
          <p:nvPr/>
        </p:nvSpPr>
        <p:spPr>
          <a:xfrm>
            <a:off x="4569861" y="3871365"/>
            <a:ext cx="4878600" cy="22554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7" name="Google Shape;247;p23"/>
          <p:cNvCxnSpPr/>
          <p:nvPr/>
        </p:nvCxnSpPr>
        <p:spPr>
          <a:xfrm>
            <a:off x="4076206" y="3062781"/>
            <a:ext cx="497416" cy="129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23"/>
          <p:cNvSpPr txBox="1"/>
          <p:nvPr/>
        </p:nvSpPr>
        <p:spPr>
          <a:xfrm>
            <a:off x="6621795" y="3961500"/>
            <a:ext cx="77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데이터베이스 단색으로 채워진" id="249" name="Google Shape;24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3135" y="2484459"/>
            <a:ext cx="2255300" cy="225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클라우드 컴퓨팅 단색으로 채워진" id="250" name="Google Shape;25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21790" y="46067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톱니바퀴 단색으로 채워진" id="251" name="Google Shape;25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3910" y="214966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자 메일 단색으로 채워진" id="252" name="Google Shape;252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1744" y="210657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85002" y="1951153"/>
            <a:ext cx="946537" cy="94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3"/>
          <p:cNvCxnSpPr/>
          <p:nvPr/>
        </p:nvCxnSpPr>
        <p:spPr>
          <a:xfrm>
            <a:off x="9448456" y="3062831"/>
            <a:ext cx="497400" cy="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23"/>
          <p:cNvCxnSpPr/>
          <p:nvPr/>
        </p:nvCxnSpPr>
        <p:spPr>
          <a:xfrm>
            <a:off x="9448456" y="4269331"/>
            <a:ext cx="497400" cy="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6" name="Google Shape;256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70142" y="4407839"/>
            <a:ext cx="1671324" cy="11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39138" y="4407841"/>
            <a:ext cx="2178824" cy="13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/>
          <p:nvPr/>
        </p:nvSpPr>
        <p:spPr>
          <a:xfrm>
            <a:off x="8027950" y="1900500"/>
            <a:ext cx="1290000" cy="586800"/>
          </a:xfrm>
          <a:prstGeom prst="rect">
            <a:avLst/>
          </a:prstGeom>
          <a:solidFill>
            <a:srgbClr val="8282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</a:rPr>
              <a:t>DAO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8027950" y="2641125"/>
            <a:ext cx="1290000" cy="586800"/>
          </a:xfrm>
          <a:prstGeom prst="rect">
            <a:avLst/>
          </a:prstGeom>
          <a:solidFill>
            <a:srgbClr val="8282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lt1"/>
                </a:solidFill>
              </a:rPr>
              <a:t>DTO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6365277" y="1516500"/>
            <a:ext cx="10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 rotWithShape="1">
          <a:blip r:embed="rId13">
            <a:alphaModFix/>
          </a:blip>
          <a:srcRect b="12015" l="19652" r="19524" t="11108"/>
          <a:stretch/>
        </p:blipFill>
        <p:spPr>
          <a:xfrm>
            <a:off x="5804750" y="2707875"/>
            <a:ext cx="817050" cy="6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04750" y="1951162"/>
            <a:ext cx="817050" cy="62984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 txBox="1"/>
          <p:nvPr/>
        </p:nvSpPr>
        <p:spPr>
          <a:xfrm>
            <a:off x="10468870" y="4993425"/>
            <a:ext cx="77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설계</a:t>
            </a:r>
            <a:endParaRPr/>
          </a:p>
        </p:txBody>
      </p:sp>
      <p:cxnSp>
        <p:nvCxnSpPr>
          <p:cNvPr id="269" name="Google Shape;269;p24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24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75" y="1088613"/>
            <a:ext cx="9096050" cy="46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25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25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다이어그램</a:t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50" y="880123"/>
            <a:ext cx="6249275" cy="5408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p25"/>
          <p:cNvGraphicFramePr/>
          <p:nvPr/>
        </p:nvGraphicFramePr>
        <p:xfrm>
          <a:off x="5902500" y="56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{7841DA58-557A-4980-AB30-FEF82128A7F2}</a:tableStyleId>
              </a:tblPr>
              <a:tblGrid>
                <a:gridCol w="1254975"/>
                <a:gridCol w="47377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액터명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주 액터 : 사용자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부 액터 : 인증 시스템, 인공지능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개요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사용자가 로그인 후 다른 사용자와 오목을 플레이한다.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사전조건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사용자는 계정을 가지고 있어야 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서버 및 네트워크 연결이 정상이어야 한다.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8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사후조건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사용자가 승리한다. 사용자의 승이 오르고 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점수를 얻은 후 게임은 종료된다.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사용자가 패배한다. 사용자의 패가 오르고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점수를 잃은 후 게임은 종료된다.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사용자의 연결이 끊긴다. 사용자의 패가 오르고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점수를 잃은 후 게임은 종료된다.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ko-KR"/>
                        <a:t>사용자와 AI 간의 게임이 종료된다. 사용자의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승, 패, 점수는 변동이 없다.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흐름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사용자는 가입한 이메일로 로그인한다.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로비에서 방 생성 혹은 생성된 방에 접속한다.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두 명의 사용자가 접속하면 게임을 시작한다.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각 사용자는 클릭을 통해 돌을 놓는다.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같은 색의 돌이 5개 연결되면 게임을 종료한다.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대체흐름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1a. 계정이 없을 경우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1a.1 회원가입 페이지로 안내하고 단계 1로 돌아간다.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3a.  AI를 선택하여 방 생성을 했을 경우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3a.1 사용자의 상대로 AI가 선택되고, 게임을 시작한다.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6" name="Google Shape;286;p26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26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25" y="1158724"/>
            <a:ext cx="3409950" cy="3378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3649" y="1154260"/>
            <a:ext cx="4394200" cy="33853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1575" y="1161250"/>
            <a:ext cx="3748600" cy="3378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26"/>
          <p:cNvSpPr txBox="1"/>
          <p:nvPr/>
        </p:nvSpPr>
        <p:spPr>
          <a:xfrm>
            <a:off x="958800" y="4740700"/>
            <a:ext cx="22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시퀀스</a:t>
            </a:r>
            <a:endParaRPr/>
          </a:p>
        </p:txBody>
      </p:sp>
      <p:sp>
        <p:nvSpPr>
          <p:cNvPr id="292" name="Google Shape;292;p26"/>
          <p:cNvSpPr txBox="1"/>
          <p:nvPr/>
        </p:nvSpPr>
        <p:spPr>
          <a:xfrm>
            <a:off x="4858800" y="4740700"/>
            <a:ext cx="25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구글API 로그인 시퀀스</a:t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8972425" y="4740700"/>
            <a:ext cx="240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방 검색</a:t>
            </a: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시퀀스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27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27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다이어그램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50" y="479225"/>
            <a:ext cx="11815599" cy="62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7" name="Google Shape;307;p28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28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맵</a:t>
            </a:r>
            <a:endParaRPr/>
          </a:p>
        </p:txBody>
      </p:sp>
      <p:grpSp>
        <p:nvGrpSpPr>
          <p:cNvPr id="309" name="Google Shape;309;p28"/>
          <p:cNvGrpSpPr/>
          <p:nvPr/>
        </p:nvGrpSpPr>
        <p:grpSpPr>
          <a:xfrm>
            <a:off x="1994291" y="735528"/>
            <a:ext cx="8025964" cy="5647900"/>
            <a:chOff x="428537" y="1712"/>
            <a:chExt cx="8025964" cy="5647900"/>
          </a:xfrm>
        </p:grpSpPr>
        <p:sp>
          <p:nvSpPr>
            <p:cNvPr id="310" name="Google Shape;310;p28"/>
            <p:cNvSpPr/>
            <p:nvPr/>
          </p:nvSpPr>
          <p:spPr>
            <a:xfrm>
              <a:off x="3326802" y="1712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 txBox="1"/>
            <p:nvPr/>
          </p:nvSpPr>
          <p:spPr>
            <a:xfrm>
              <a:off x="3370334" y="45244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메인페이지</a:t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543254" y="1488001"/>
              <a:ext cx="2898264" cy="59451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82828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13" name="Google Shape;313;p28"/>
            <p:cNvSpPr/>
            <p:nvPr/>
          </p:nvSpPr>
          <p:spPr>
            <a:xfrm>
              <a:off x="428537" y="2082517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 txBox="1"/>
            <p:nvPr/>
          </p:nvSpPr>
          <p:spPr>
            <a:xfrm>
              <a:off x="472069" y="2126049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 페이지</a:t>
              </a:r>
              <a:endParaRPr sz="2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4395799" y="1488001"/>
              <a:ext cx="91440" cy="59451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82828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16" name="Google Shape;316;p28"/>
            <p:cNvSpPr/>
            <p:nvPr/>
          </p:nvSpPr>
          <p:spPr>
            <a:xfrm>
              <a:off x="3326802" y="2082517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 txBox="1"/>
            <p:nvPr/>
          </p:nvSpPr>
          <p:spPr>
            <a:xfrm>
              <a:off x="3370334" y="2126049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로비페이지</a:t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2992387" y="3568807"/>
              <a:ext cx="1449132" cy="59451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1877669" y="4163323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 txBox="1"/>
            <p:nvPr/>
          </p:nvSpPr>
          <p:spPr>
            <a:xfrm>
              <a:off x="1921201" y="4206855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공지페이지</a:t>
              </a:r>
              <a:endParaRPr sz="2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4441519" y="3568807"/>
              <a:ext cx="1449132" cy="5945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22" name="Google Shape;322;p28"/>
            <p:cNvSpPr/>
            <p:nvPr/>
          </p:nvSpPr>
          <p:spPr>
            <a:xfrm>
              <a:off x="4775934" y="4163323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 txBox="1"/>
            <p:nvPr/>
          </p:nvSpPr>
          <p:spPr>
            <a:xfrm>
              <a:off x="4819466" y="4206855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게임페이지</a:t>
              </a:r>
              <a:endParaRPr sz="2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4441519" y="1488001"/>
              <a:ext cx="2898264" cy="5945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828282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25" name="Google Shape;325;p28"/>
            <p:cNvSpPr/>
            <p:nvPr/>
          </p:nvSpPr>
          <p:spPr>
            <a:xfrm>
              <a:off x="6225067" y="2082517"/>
              <a:ext cx="2229434" cy="1486289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 txBox="1"/>
            <p:nvPr/>
          </p:nvSpPr>
          <p:spPr>
            <a:xfrm>
              <a:off x="6268599" y="2126049"/>
              <a:ext cx="2142370" cy="13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Malgun Gothic"/>
                <a:buNone/>
              </a:pPr>
              <a:r>
                <a:rPr lang="ko-KR" sz="2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마이페이지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29"/>
          <p:cNvGraphicFramePr/>
          <p:nvPr/>
        </p:nvGraphicFramePr>
        <p:xfrm>
          <a:off x="1990803" y="638869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{078AA304-F745-4658-B7C4-0D360509B74B}</a:tableStyleId>
              </a:tblPr>
              <a:tblGrid>
                <a:gridCol w="4084325"/>
                <a:gridCol w="4084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스토리보드 폰트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맑은 고딕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기본 : 16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요소 내 텍스트 : 14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개발 설명 표 : 11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그 외 작은 글씨 : 8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버튼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입력창, 텍스트 창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모달 창 표현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EABAB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기능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묶음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페이지 작명 규칙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영문 페이지 이름에서 앞 글자를 따와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대문자로 조합후, 페이지 번호를 붙임.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페이지 번호는 01부터 시작하며,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메인 페이지와 마이페이지는 구별을 위해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MM과 MP로 설정 함.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예시) 메인 페이지 : MM-01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2" name="Google Shape;332;p29"/>
          <p:cNvSpPr/>
          <p:nvPr/>
        </p:nvSpPr>
        <p:spPr>
          <a:xfrm>
            <a:off x="7766188" y="2063212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Button</a:t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7478407" y="2605876"/>
            <a:ext cx="1331088" cy="327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Text</a:t>
            </a:r>
            <a:endParaRPr/>
          </a:p>
        </p:txBody>
      </p:sp>
      <p:grpSp>
        <p:nvGrpSpPr>
          <p:cNvPr id="334" name="Google Shape;334;p29"/>
          <p:cNvGrpSpPr/>
          <p:nvPr/>
        </p:nvGrpSpPr>
        <p:grpSpPr>
          <a:xfrm>
            <a:off x="8001223" y="3753408"/>
            <a:ext cx="289367" cy="304128"/>
            <a:chOff x="10302551" y="4587552"/>
            <a:chExt cx="289367" cy="304128"/>
          </a:xfrm>
        </p:grpSpPr>
        <p:sp>
          <p:nvSpPr>
            <p:cNvPr id="335" name="Google Shape;335;p29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p29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7" name="Google Shape;337;p29"/>
          <p:cNvSpPr/>
          <p:nvPr/>
        </p:nvSpPr>
        <p:spPr>
          <a:xfrm>
            <a:off x="7164994" y="4410785"/>
            <a:ext cx="2008919" cy="468536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8" name="Google Shape;338;p29"/>
          <p:cNvGrpSpPr/>
          <p:nvPr/>
        </p:nvGrpSpPr>
        <p:grpSpPr>
          <a:xfrm>
            <a:off x="7020017" y="4254448"/>
            <a:ext cx="289367" cy="304128"/>
            <a:chOff x="10302551" y="4587552"/>
            <a:chExt cx="289367" cy="304128"/>
          </a:xfrm>
        </p:grpSpPr>
        <p:sp>
          <p:nvSpPr>
            <p:cNvPr id="339" name="Google Shape;339;p29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29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1" name="Google Shape;341;p29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2" name="Google Shape;342;p29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9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UI스토리보드 규칙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30"/>
          <p:cNvGraphicFramePr/>
          <p:nvPr/>
        </p:nvGraphicFramePr>
        <p:xfrm>
          <a:off x="2011680" y="7223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{078AA304-F745-4658-B7C4-0D360509B74B}</a:tableStyleId>
              </a:tblPr>
              <a:tblGrid>
                <a:gridCol w="829525"/>
                <a:gridCol w="1687975"/>
                <a:gridCol w="4321225"/>
                <a:gridCol w="1329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작성일자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설명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1.0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2021.05.03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최초 작성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장성현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1.1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2021.05.06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자료 취합 및 업데이트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장성현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1.2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2021.05.09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양식 일부 수정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장성현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2.0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2021.05.18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스토리보드 디자인 수정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신승엽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2.1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2021.05.19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페이지 및 내용 추가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신승엽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2.2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2021.05.22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양식 일부 수정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신승엽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2.3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2021.05.25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검수 및 최종 업데이트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장성현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30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0" name="Google Shape;350;p30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p30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버전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/>
          <p:nvPr/>
        </p:nvSpPr>
        <p:spPr>
          <a:xfrm>
            <a:off x="195079" y="836510"/>
            <a:ext cx="8594201" cy="57005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1400775" y="1579219"/>
            <a:ext cx="5989896" cy="40800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1661204" y="2292991"/>
            <a:ext cx="1176759" cy="1138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1661203" y="3431168"/>
            <a:ext cx="1176759" cy="2604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2837962" y="2292990"/>
            <a:ext cx="1408254" cy="1138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2837962" y="3431167"/>
            <a:ext cx="1408253" cy="2604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4246216" y="2292990"/>
            <a:ext cx="1176759" cy="1138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246215" y="3431167"/>
            <a:ext cx="1176759" cy="2604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5422974" y="2292989"/>
            <a:ext cx="1408254" cy="1138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5422974" y="3431166"/>
            <a:ext cx="1408253" cy="2604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661205" y="3691598"/>
            <a:ext cx="3674961" cy="13214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5509786" y="3691597"/>
            <a:ext cx="1340734" cy="164939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68" name="Google Shape;368;p31"/>
          <p:cNvGraphicFramePr/>
          <p:nvPr/>
        </p:nvGraphicFramePr>
        <p:xfrm>
          <a:off x="8980025" y="-280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{F72595C3-0E7E-46E0-9244-369CBAB63D9C}</a:tableStyleId>
              </a:tblPr>
              <a:tblGrid>
                <a:gridCol w="501575"/>
                <a:gridCol w="2704600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DEVELOP Description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클릭 시 룰 페이지(LP-03)로 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클릭 시 </a:t>
                      </a: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 유무에 따라</a:t>
                      </a:r>
                      <a:endParaRPr b="0" i="0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 페이지(MM-01, MM-02)로</a:t>
                      </a:r>
                      <a:endParaRPr b="0" i="0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이동한다.</a:t>
                      </a:r>
                      <a:endParaRPr b="0" i="0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클릭 시 공지 페이지(NP-01)로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클릭 시 방 생성 페이지(LP-02)로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생성된 게임 방들의 정보를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확인할 수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클릭 시 번호에 맞는 게임 페이지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(OM-01)로 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로비 페이지의 채팅 소켓에 연결된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유저 목록을 확인할 수 있다.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9" name="Google Shape;369;p31"/>
          <p:cNvSpPr/>
          <p:nvPr/>
        </p:nvSpPr>
        <p:spPr>
          <a:xfrm>
            <a:off x="195080" y="537498"/>
            <a:ext cx="8594201" cy="2990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및 일대일 게임 사이트 노트</a:t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8634950" y="1010129"/>
            <a:ext cx="144684" cy="521825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8565748" y="6308684"/>
            <a:ext cx="2739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8563337" y="789008"/>
            <a:ext cx="2932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닫기 단색으로 채워진" id="373" name="Google Shape;3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952" y="618281"/>
            <a:ext cx="142755" cy="13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/>
          <p:nvPr/>
        </p:nvSpPr>
        <p:spPr>
          <a:xfrm>
            <a:off x="1661201" y="1791418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Rules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2548593" y="1791417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3426340" y="1791418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Notice</a:t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6387530" y="1791417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</a:t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6850520" y="2370154"/>
            <a:ext cx="96457" cy="1089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6759614" y="2235843"/>
            <a:ext cx="2353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6762025" y="3588633"/>
            <a:ext cx="2739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8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5365102" y="3845925"/>
            <a:ext cx="96457" cy="1089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5274196" y="3711614"/>
            <a:ext cx="2353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5276607" y="4910074"/>
            <a:ext cx="2739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8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6860165" y="3836279"/>
            <a:ext cx="96457" cy="14178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6769259" y="3701968"/>
            <a:ext cx="23535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771670" y="5228377"/>
            <a:ext cx="27393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8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661205" y="5013041"/>
            <a:ext cx="2932252" cy="327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Message Input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4593453" y="5022683"/>
            <a:ext cx="742709" cy="318305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Send</a:t>
            </a:r>
            <a:endParaRPr/>
          </a:p>
        </p:txBody>
      </p:sp>
      <p:sp>
        <p:nvSpPr>
          <p:cNvPr id="389" name="Google Shape;389;p31"/>
          <p:cNvSpPr txBox="1"/>
          <p:nvPr/>
        </p:nvSpPr>
        <p:spPr>
          <a:xfrm>
            <a:off x="5687028" y="3728976"/>
            <a:ext cx="9877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Connector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5580925" y="3999052"/>
            <a:ext cx="98770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6217533" y="3999051"/>
            <a:ext cx="98770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Rating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4921408" y="1791420"/>
            <a:ext cx="1041721" cy="3086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Search</a:t>
            </a: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982417" y="1791418"/>
            <a:ext cx="30865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endParaRPr/>
          </a:p>
        </p:txBody>
      </p:sp>
      <p:grpSp>
        <p:nvGrpSpPr>
          <p:cNvPr id="394" name="Google Shape;394;p31"/>
          <p:cNvGrpSpPr/>
          <p:nvPr/>
        </p:nvGrpSpPr>
        <p:grpSpPr>
          <a:xfrm>
            <a:off x="1515436" y="1645656"/>
            <a:ext cx="289367" cy="304128"/>
            <a:chOff x="10302551" y="4587552"/>
            <a:chExt cx="289367" cy="304128"/>
          </a:xfrm>
        </p:grpSpPr>
        <p:sp>
          <p:nvSpPr>
            <p:cNvPr id="395" name="Google Shape;395;p31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7" name="Google Shape;397;p31"/>
          <p:cNvGrpSpPr/>
          <p:nvPr/>
        </p:nvGrpSpPr>
        <p:grpSpPr>
          <a:xfrm>
            <a:off x="2431765" y="1645656"/>
            <a:ext cx="289367" cy="304128"/>
            <a:chOff x="10302551" y="4587552"/>
            <a:chExt cx="289367" cy="304128"/>
          </a:xfrm>
        </p:grpSpPr>
        <p:sp>
          <p:nvSpPr>
            <p:cNvPr id="398" name="Google Shape;398;p31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31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0" name="Google Shape;400;p31"/>
          <p:cNvGrpSpPr/>
          <p:nvPr/>
        </p:nvGrpSpPr>
        <p:grpSpPr>
          <a:xfrm>
            <a:off x="3309512" y="1645656"/>
            <a:ext cx="289367" cy="304128"/>
            <a:chOff x="10302551" y="4587552"/>
            <a:chExt cx="289367" cy="304128"/>
          </a:xfrm>
        </p:grpSpPr>
        <p:sp>
          <p:nvSpPr>
            <p:cNvPr id="401" name="Google Shape;401;p31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31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03" name="Google Shape;403;p31"/>
          <p:cNvGrpSpPr/>
          <p:nvPr/>
        </p:nvGrpSpPr>
        <p:grpSpPr>
          <a:xfrm>
            <a:off x="6251410" y="1655301"/>
            <a:ext cx="289367" cy="304128"/>
            <a:chOff x="10302551" y="4587552"/>
            <a:chExt cx="289367" cy="304128"/>
          </a:xfrm>
        </p:grpSpPr>
        <p:sp>
          <p:nvSpPr>
            <p:cNvPr id="404" name="Google Shape;404;p31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31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/>
            </a:p>
          </p:txBody>
        </p:sp>
      </p:grpSp>
      <p:sp>
        <p:nvSpPr>
          <p:cNvPr id="406" name="Google Shape;406;p31"/>
          <p:cNvSpPr/>
          <p:nvPr/>
        </p:nvSpPr>
        <p:spPr>
          <a:xfrm>
            <a:off x="1593686" y="2235117"/>
            <a:ext cx="5362936" cy="1495063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7" name="Google Shape;407;p31"/>
          <p:cNvGrpSpPr/>
          <p:nvPr/>
        </p:nvGrpSpPr>
        <p:grpSpPr>
          <a:xfrm>
            <a:off x="1447917" y="2089348"/>
            <a:ext cx="289367" cy="304128"/>
            <a:chOff x="2055588" y="3893070"/>
            <a:chExt cx="289367" cy="304128"/>
          </a:xfrm>
        </p:grpSpPr>
        <p:sp>
          <p:nvSpPr>
            <p:cNvPr id="408" name="Google Shape;408;p31"/>
            <p:cNvSpPr/>
            <p:nvPr/>
          </p:nvSpPr>
          <p:spPr>
            <a:xfrm>
              <a:off x="2055588" y="3893070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2058604" y="3920199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0" name="Google Shape;410;p31"/>
          <p:cNvSpPr/>
          <p:nvPr/>
        </p:nvSpPr>
        <p:spPr>
          <a:xfrm>
            <a:off x="5538723" y="3759117"/>
            <a:ext cx="1302152" cy="1562582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1" name="Google Shape;411;p31"/>
          <p:cNvGrpSpPr/>
          <p:nvPr/>
        </p:nvGrpSpPr>
        <p:grpSpPr>
          <a:xfrm>
            <a:off x="5392954" y="3584411"/>
            <a:ext cx="289367" cy="304128"/>
            <a:chOff x="2055588" y="3893070"/>
            <a:chExt cx="289367" cy="304128"/>
          </a:xfrm>
        </p:grpSpPr>
        <p:sp>
          <p:nvSpPr>
            <p:cNvPr id="412" name="Google Shape;412;p31"/>
            <p:cNvSpPr/>
            <p:nvPr/>
          </p:nvSpPr>
          <p:spPr>
            <a:xfrm>
              <a:off x="2055588" y="3893070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2058604" y="3920199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4" name="Google Shape;414;p31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p31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31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UI스토리보드 예시 - 로비 페이지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-367551" y="573741"/>
            <a:ext cx="6140825" cy="1299883"/>
            <a:chOff x="338419" y="674594"/>
            <a:chExt cx="6140825" cy="1299883"/>
          </a:xfrm>
        </p:grpSpPr>
        <p:sp>
          <p:nvSpPr>
            <p:cNvPr id="97" name="Google Shape;97;p14"/>
            <p:cNvSpPr/>
            <p:nvPr/>
          </p:nvSpPr>
          <p:spPr>
            <a:xfrm>
              <a:off x="338419" y="674594"/>
              <a:ext cx="1322295" cy="1299883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122831" y="674594"/>
              <a:ext cx="1322295" cy="1299883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47683" y="674594"/>
              <a:ext cx="1322295" cy="1299883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372537" y="674594"/>
              <a:ext cx="1322295" cy="1299883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156949" y="674594"/>
              <a:ext cx="1322295" cy="1299883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1243277" y="3606631"/>
            <a:ext cx="2910926" cy="730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483722" y="3738282"/>
            <a:ext cx="6589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483722" y="4522693"/>
            <a:ext cx="6589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483722" y="5262281"/>
            <a:ext cx="102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9520516" y="3738282"/>
            <a:ext cx="102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9520516" y="4522693"/>
            <a:ext cx="102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9520516" y="5262281"/>
            <a:ext cx="1028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05-1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943164" y="378310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 개요​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6943164" y="456751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943164" y="530710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설계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0080812" y="3783104"/>
            <a:ext cx="1499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0080812" y="4567517"/>
            <a:ext cx="1275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설명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0259059" y="5307107"/>
            <a:ext cx="12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시행착오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195079" y="836510"/>
            <a:ext cx="8594201" cy="57005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1487585" y="1926459"/>
            <a:ext cx="5758404" cy="344346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4294446" y="1926459"/>
            <a:ext cx="2951543" cy="344346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4" name="Google Shape;424;p32"/>
          <p:cNvGraphicFramePr/>
          <p:nvPr/>
        </p:nvGraphicFramePr>
        <p:xfrm>
          <a:off x="8980025" y="-280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{F72595C3-0E7E-46E0-9244-369CBAB63D9C}</a:tableStyleId>
              </a:tblPr>
              <a:tblGrid>
                <a:gridCol w="501575"/>
                <a:gridCol w="2704600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DEVELOP Description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유저의 프로필 사진을 표시한다.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유저가 닉네임을 변경하기 위해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닉네임을 입력할 수 있다.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유저가 프로필 사진을 변경하기 위해</a:t>
                      </a:r>
                      <a:endParaRPr b="0" i="0" sz="11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파일을 선택할 수 있다.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유저의 정보를 확인할 수 있고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패스워드를 변경 가능하다.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클릭 시 로비 페이지(LP-01)로 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닉네임과 패스워드에 입력한 값을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모두 제거한다.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창을 통해 유저의 확인을 받고,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확인 시 데이터를 삭제하고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메인 페이지(MM-01)로 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p32"/>
          <p:cNvSpPr/>
          <p:nvPr/>
        </p:nvSpPr>
        <p:spPr>
          <a:xfrm>
            <a:off x="195080" y="537498"/>
            <a:ext cx="8594201" cy="2990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및 일대일 게임 사이트 노트</a:t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8634950" y="1010129"/>
            <a:ext cx="144684" cy="521825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8565748" y="6308684"/>
            <a:ext cx="2739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8563337" y="789008"/>
            <a:ext cx="2932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닫기 단색으로 채워진" id="429" name="Google Shape;4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952" y="618281"/>
            <a:ext cx="142755" cy="13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/>
          <p:nvPr/>
        </p:nvSpPr>
        <p:spPr>
          <a:xfrm>
            <a:off x="2278520" y="2418383"/>
            <a:ext cx="1331088" cy="130215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/>
          </a:p>
        </p:txBody>
      </p:sp>
      <p:grpSp>
        <p:nvGrpSpPr>
          <p:cNvPr id="431" name="Google Shape;431;p32"/>
          <p:cNvGrpSpPr/>
          <p:nvPr/>
        </p:nvGrpSpPr>
        <p:grpSpPr>
          <a:xfrm>
            <a:off x="2113462" y="2311198"/>
            <a:ext cx="289367" cy="304128"/>
            <a:chOff x="10302551" y="4587552"/>
            <a:chExt cx="289367" cy="304128"/>
          </a:xfrm>
        </p:grpSpPr>
        <p:sp>
          <p:nvSpPr>
            <p:cNvPr id="432" name="Google Shape;432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4" name="Google Shape;434;p32"/>
          <p:cNvSpPr/>
          <p:nvPr/>
        </p:nvSpPr>
        <p:spPr>
          <a:xfrm>
            <a:off x="4294444" y="1926456"/>
            <a:ext cx="2951542" cy="23921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4525936" y="4704380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/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380170" y="4558614"/>
            <a:ext cx="289367" cy="304128"/>
            <a:chOff x="10302551" y="4587552"/>
            <a:chExt cx="289367" cy="304128"/>
          </a:xfrm>
        </p:grpSpPr>
        <p:sp>
          <p:nvSpPr>
            <p:cNvPr id="437" name="Google Shape;437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9" name="Google Shape;439;p32"/>
          <p:cNvSpPr/>
          <p:nvPr/>
        </p:nvSpPr>
        <p:spPr>
          <a:xfrm>
            <a:off x="5403683" y="4704381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Reset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0" name="Google Shape;440;p32"/>
          <p:cNvGrpSpPr/>
          <p:nvPr/>
        </p:nvGrpSpPr>
        <p:grpSpPr>
          <a:xfrm>
            <a:off x="5257917" y="4558615"/>
            <a:ext cx="289367" cy="304128"/>
            <a:chOff x="10302551" y="4587552"/>
            <a:chExt cx="289367" cy="304128"/>
          </a:xfrm>
        </p:grpSpPr>
        <p:sp>
          <p:nvSpPr>
            <p:cNvPr id="441" name="Google Shape;441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3" name="Google Shape;443;p32"/>
          <p:cNvSpPr/>
          <p:nvPr/>
        </p:nvSpPr>
        <p:spPr>
          <a:xfrm>
            <a:off x="6300721" y="4704380"/>
            <a:ext cx="742709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</a:t>
            </a:r>
            <a:endParaRPr/>
          </a:p>
        </p:txBody>
      </p:sp>
      <p:grpSp>
        <p:nvGrpSpPr>
          <p:cNvPr id="444" name="Google Shape;444;p32"/>
          <p:cNvGrpSpPr/>
          <p:nvPr/>
        </p:nvGrpSpPr>
        <p:grpSpPr>
          <a:xfrm>
            <a:off x="6154955" y="4558614"/>
            <a:ext cx="289367" cy="304128"/>
            <a:chOff x="10302551" y="4587552"/>
            <a:chExt cx="289367" cy="304128"/>
          </a:xfrm>
        </p:grpSpPr>
        <p:sp>
          <p:nvSpPr>
            <p:cNvPr id="445" name="Google Shape;445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7" name="Google Shape;447;p32"/>
          <p:cNvSpPr/>
          <p:nvPr/>
        </p:nvSpPr>
        <p:spPr>
          <a:xfrm>
            <a:off x="2278522" y="3855573"/>
            <a:ext cx="1331088" cy="327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grpSp>
        <p:nvGrpSpPr>
          <p:cNvPr id="448" name="Google Shape;448;p32"/>
          <p:cNvGrpSpPr/>
          <p:nvPr/>
        </p:nvGrpSpPr>
        <p:grpSpPr>
          <a:xfrm>
            <a:off x="2113461" y="3709806"/>
            <a:ext cx="289367" cy="304128"/>
            <a:chOff x="10302551" y="4587552"/>
            <a:chExt cx="289367" cy="304128"/>
          </a:xfrm>
        </p:grpSpPr>
        <p:sp>
          <p:nvSpPr>
            <p:cNvPr id="449" name="Google Shape;449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/>
            </a:p>
          </p:txBody>
        </p:sp>
      </p:grpSp>
      <p:sp>
        <p:nvSpPr>
          <p:cNvPr id="451" name="Google Shape;451;p32"/>
          <p:cNvSpPr/>
          <p:nvPr/>
        </p:nvSpPr>
        <p:spPr>
          <a:xfrm>
            <a:off x="2268873" y="4328203"/>
            <a:ext cx="1331088" cy="308659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Profile Select</a:t>
            </a:r>
            <a:endParaRPr/>
          </a:p>
        </p:txBody>
      </p:sp>
      <p:grpSp>
        <p:nvGrpSpPr>
          <p:cNvPr id="452" name="Google Shape;452;p32"/>
          <p:cNvGrpSpPr/>
          <p:nvPr/>
        </p:nvGrpSpPr>
        <p:grpSpPr>
          <a:xfrm>
            <a:off x="2094170" y="4163147"/>
            <a:ext cx="289367" cy="304128"/>
            <a:chOff x="10302551" y="4587552"/>
            <a:chExt cx="289367" cy="304128"/>
          </a:xfrm>
        </p:grpSpPr>
        <p:sp>
          <p:nvSpPr>
            <p:cNvPr id="453" name="Google Shape;453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/>
            </a:p>
          </p:txBody>
        </p:sp>
      </p:grpSp>
      <p:grpSp>
        <p:nvGrpSpPr>
          <p:cNvPr id="455" name="Google Shape;455;p32"/>
          <p:cNvGrpSpPr/>
          <p:nvPr/>
        </p:nvGrpSpPr>
        <p:grpSpPr>
          <a:xfrm>
            <a:off x="4148676" y="1780692"/>
            <a:ext cx="289367" cy="304128"/>
            <a:chOff x="10302551" y="4587552"/>
            <a:chExt cx="289367" cy="304128"/>
          </a:xfrm>
        </p:grpSpPr>
        <p:sp>
          <p:nvSpPr>
            <p:cNvPr id="456" name="Google Shape;456;p32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32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8" name="Google Shape;458;p32"/>
          <p:cNvSpPr/>
          <p:nvPr/>
        </p:nvSpPr>
        <p:spPr>
          <a:xfrm>
            <a:off x="4593458" y="2418382"/>
            <a:ext cx="1070658" cy="327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2"/>
          <p:cNvSpPr/>
          <p:nvPr/>
        </p:nvSpPr>
        <p:spPr>
          <a:xfrm>
            <a:off x="5828090" y="2418381"/>
            <a:ext cx="1070658" cy="327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4593458" y="2939243"/>
            <a:ext cx="1070658" cy="327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</a:t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5828090" y="2939242"/>
            <a:ext cx="1070658" cy="327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Rating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4593458" y="3460103"/>
            <a:ext cx="1070658" cy="327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2"/>
          <p:cNvSpPr/>
          <p:nvPr/>
        </p:nvSpPr>
        <p:spPr>
          <a:xfrm>
            <a:off x="5828090" y="3460103"/>
            <a:ext cx="1070658" cy="32795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Lose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2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5" name="Google Shape;465;p32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6" name="Google Shape;466;p32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예시 - 마이 페이지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/>
          <p:cNvSpPr/>
          <p:nvPr/>
        </p:nvSpPr>
        <p:spPr>
          <a:xfrm>
            <a:off x="195079" y="836510"/>
            <a:ext cx="8594201" cy="5700531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2" name="Google Shape;472;p33"/>
          <p:cNvGraphicFramePr/>
          <p:nvPr/>
        </p:nvGraphicFramePr>
        <p:xfrm>
          <a:off x="8980025" y="-280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{F72595C3-0E7E-46E0-9244-369CBAB63D9C}</a:tableStyleId>
              </a:tblPr>
              <a:tblGrid>
                <a:gridCol w="501575"/>
                <a:gridCol w="2704600"/>
              </a:tblGrid>
              <a:tr h="378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solidFill>
                            <a:schemeClr val="lt1"/>
                          </a:solidFill>
                        </a:rPr>
                        <a:t>DEVELOP Description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 게임이 끝나지 않은 경우</a:t>
                      </a:r>
                      <a:endParaRPr b="0" i="0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패배로 처리, 게임이 끝난 경우</a:t>
                      </a:r>
                      <a:endParaRPr b="0" i="0" sz="11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즉시 로비 페이지(LP-01)로 이동한다.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오목 진행 상황을 실시간으로 반영해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표시하는 15x15 크기의 필드이다.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자신의 턴에 클릭 시 클릭한 위치에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자신의 돌을 놓을 수 있다.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호스트가 위치하는 필드이다.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출력, 프로필 이미지, 이메일과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닉네임, 채팅 입력, 전적 등을 표시한다.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게스트가 위치하는 필드이다.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오목AI 페이지일 경우, 호스트 대신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</a:rPr>
                        <a:t>AI 프로필을 표시한다.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3" name="Google Shape;473;p33"/>
          <p:cNvSpPr/>
          <p:nvPr/>
        </p:nvSpPr>
        <p:spPr>
          <a:xfrm>
            <a:off x="195080" y="537498"/>
            <a:ext cx="8594201" cy="2990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및 일대일 게임 사이트 노트</a:t>
            </a:r>
            <a:endParaRPr/>
          </a:p>
        </p:txBody>
      </p:sp>
      <p:pic>
        <p:nvPicPr>
          <p:cNvPr descr="닫기 단색으로 채워진" id="474" name="Google Shape;4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952" y="618281"/>
            <a:ext cx="142755" cy="13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/>
          <p:nvPr/>
        </p:nvSpPr>
        <p:spPr>
          <a:xfrm>
            <a:off x="6098034" y="838096"/>
            <a:ext cx="2691375" cy="56980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6" name="Google Shape;476;p33"/>
          <p:cNvGraphicFramePr/>
          <p:nvPr/>
        </p:nvGraphicFramePr>
        <p:xfrm>
          <a:off x="1145296" y="17662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{F72595C3-0E7E-46E0-9244-369CBAB63D9C}</a:tableStyleId>
              </a:tblPr>
              <a:tblGrid>
                <a:gridCol w="396175"/>
                <a:gridCol w="396175"/>
                <a:gridCol w="396175"/>
                <a:gridCol w="396175"/>
                <a:gridCol w="396175"/>
                <a:gridCol w="396175"/>
                <a:gridCol w="396175"/>
                <a:gridCol w="396175"/>
                <a:gridCol w="396175"/>
                <a:gridCol w="396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33"/>
          <p:cNvSpPr/>
          <p:nvPr/>
        </p:nvSpPr>
        <p:spPr>
          <a:xfrm>
            <a:off x="1015083" y="1669330"/>
            <a:ext cx="4188951" cy="3895092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8" name="Google Shape;478;p33"/>
          <p:cNvGrpSpPr/>
          <p:nvPr/>
        </p:nvGrpSpPr>
        <p:grpSpPr>
          <a:xfrm>
            <a:off x="864559" y="1516034"/>
            <a:ext cx="289367" cy="304128"/>
            <a:chOff x="10302551" y="4587552"/>
            <a:chExt cx="289367" cy="304128"/>
          </a:xfrm>
        </p:grpSpPr>
        <p:sp>
          <p:nvSpPr>
            <p:cNvPr id="479" name="Google Shape;479;p33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33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33"/>
          <p:cNvSpPr/>
          <p:nvPr/>
        </p:nvSpPr>
        <p:spPr>
          <a:xfrm>
            <a:off x="6098033" y="3698206"/>
            <a:ext cx="2691375" cy="28379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8634950" y="1010129"/>
            <a:ext cx="144684" cy="521825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33"/>
          <p:cNvSpPr txBox="1"/>
          <p:nvPr/>
        </p:nvSpPr>
        <p:spPr>
          <a:xfrm>
            <a:off x="8565748" y="6308684"/>
            <a:ext cx="2739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▼</a:t>
            </a:r>
            <a:endParaRPr sz="14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3"/>
          <p:cNvSpPr txBox="1"/>
          <p:nvPr/>
        </p:nvSpPr>
        <p:spPr>
          <a:xfrm>
            <a:off x="8563337" y="789008"/>
            <a:ext cx="2932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AF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3"/>
          <p:cNvSpPr/>
          <p:nvPr/>
        </p:nvSpPr>
        <p:spPr>
          <a:xfrm>
            <a:off x="6708876" y="1248098"/>
            <a:ext cx="1331088" cy="130215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33"/>
          <p:cNvSpPr/>
          <p:nvPr/>
        </p:nvSpPr>
        <p:spPr>
          <a:xfrm>
            <a:off x="6781944" y="4108207"/>
            <a:ext cx="1331088" cy="130215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3"/>
          <p:cNvSpPr/>
          <p:nvPr/>
        </p:nvSpPr>
        <p:spPr>
          <a:xfrm>
            <a:off x="6160664" y="890285"/>
            <a:ext cx="2378226" cy="2700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 out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3"/>
          <p:cNvSpPr/>
          <p:nvPr/>
        </p:nvSpPr>
        <p:spPr>
          <a:xfrm>
            <a:off x="6160664" y="3750394"/>
            <a:ext cx="2378226" cy="2700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 out</a:t>
            </a:r>
            <a:endParaRPr sz="1200">
              <a:solidFill>
                <a:srgbClr val="AEABA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3"/>
          <p:cNvSpPr/>
          <p:nvPr/>
        </p:nvSpPr>
        <p:spPr>
          <a:xfrm>
            <a:off x="6160664" y="3019709"/>
            <a:ext cx="2378226" cy="2700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 In</a:t>
            </a: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6160664" y="3343298"/>
            <a:ext cx="2378226" cy="270077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wins X losses</a:t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6160664" y="5879818"/>
            <a:ext cx="2378226" cy="2700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EABAB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Chat In</a:t>
            </a: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6160664" y="6203406"/>
            <a:ext cx="2378226" cy="270077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wins X losses</a:t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6160664" y="2696120"/>
            <a:ext cx="2378226" cy="270077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 Info</a:t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6160664" y="5556229"/>
            <a:ext cx="2378226" cy="270077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 Info</a:t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6077685" y="834260"/>
            <a:ext cx="2550130" cy="2851257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6" name="Google Shape;496;p33"/>
          <p:cNvGrpSpPr/>
          <p:nvPr/>
        </p:nvGrpSpPr>
        <p:grpSpPr>
          <a:xfrm>
            <a:off x="5927162" y="670526"/>
            <a:ext cx="289367" cy="304128"/>
            <a:chOff x="10302551" y="4587552"/>
            <a:chExt cx="289367" cy="304128"/>
          </a:xfrm>
        </p:grpSpPr>
        <p:sp>
          <p:nvSpPr>
            <p:cNvPr id="497" name="Google Shape;497;p33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33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9" name="Google Shape;499;p33"/>
          <p:cNvSpPr/>
          <p:nvPr/>
        </p:nvSpPr>
        <p:spPr>
          <a:xfrm>
            <a:off x="6077684" y="3673493"/>
            <a:ext cx="2550130" cy="2851257"/>
          </a:xfrm>
          <a:prstGeom prst="rect">
            <a:avLst/>
          </a:prstGeom>
          <a:noFill/>
          <a:ln cap="flat" cmpd="sng" w="57150">
            <a:solidFill>
              <a:srgbClr val="87CEE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0" name="Google Shape;500;p33"/>
          <p:cNvGrpSpPr/>
          <p:nvPr/>
        </p:nvGrpSpPr>
        <p:grpSpPr>
          <a:xfrm>
            <a:off x="5916723" y="3509758"/>
            <a:ext cx="289367" cy="304128"/>
            <a:chOff x="10302551" y="4587552"/>
            <a:chExt cx="289367" cy="304128"/>
          </a:xfrm>
        </p:grpSpPr>
        <p:sp>
          <p:nvSpPr>
            <p:cNvPr id="501" name="Google Shape;501;p33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33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뒤로 단색으로 채워진" id="503" name="Google Shape;5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75" y="1011370"/>
            <a:ext cx="461059" cy="441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33"/>
          <p:cNvGrpSpPr/>
          <p:nvPr/>
        </p:nvGrpSpPr>
        <p:grpSpPr>
          <a:xfrm>
            <a:off x="269572" y="931487"/>
            <a:ext cx="289367" cy="304128"/>
            <a:chOff x="10302551" y="4587552"/>
            <a:chExt cx="289367" cy="304128"/>
          </a:xfrm>
        </p:grpSpPr>
        <p:sp>
          <p:nvSpPr>
            <p:cNvPr id="505" name="Google Shape;505;p33"/>
            <p:cNvSpPr/>
            <p:nvPr/>
          </p:nvSpPr>
          <p:spPr>
            <a:xfrm>
              <a:off x="10302551" y="4587552"/>
              <a:ext cx="289367" cy="279721"/>
            </a:xfrm>
            <a:prstGeom prst="flowChartConnector">
              <a:avLst/>
            </a:prstGeom>
            <a:solidFill>
              <a:srgbClr val="87CEEB"/>
            </a:solidFill>
            <a:ln cap="flat" cmpd="sng" w="12700">
              <a:solidFill>
                <a:srgbClr val="87CE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33"/>
            <p:cNvSpPr txBox="1"/>
            <p:nvPr/>
          </p:nvSpPr>
          <p:spPr>
            <a:xfrm>
              <a:off x="10305567" y="4614681"/>
              <a:ext cx="2835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7" name="Google Shape;507;p33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프로젝트 설계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8" name="Google Shape;508;p33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33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예시 - 오목 페이지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시연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5" name="Google Shape;515;p34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34"/>
          <p:cNvSpPr txBox="1"/>
          <p:nvPr/>
        </p:nvSpPr>
        <p:spPr>
          <a:xfrm>
            <a:off x="2428755" y="4536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시연</a:t>
            </a:r>
            <a:endParaRPr/>
          </a:p>
        </p:txBody>
      </p:sp>
      <p:pic>
        <p:nvPicPr>
          <p:cNvPr id="517" name="Google Shape;5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225" y="990608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3" name="Google Shape;523;p35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5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Oauth 인증이란?</a:t>
            </a:r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2385200" y="3121200"/>
            <a:ext cx="1796400" cy="61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(웹 서버)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7705800" y="5433000"/>
            <a:ext cx="1796400" cy="40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2385200" y="5325300"/>
            <a:ext cx="1796400" cy="615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Resource Owner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(일반 사용자)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7705800" y="3121200"/>
            <a:ext cx="1796400" cy="61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Resource Server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(Oauth 관리 서버)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7705800" y="716800"/>
            <a:ext cx="1965600" cy="61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Authorzation Server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(권한 관리 서버)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3283400" y="3959400"/>
            <a:ext cx="0" cy="114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5"/>
          <p:cNvCxnSpPr/>
          <p:nvPr/>
        </p:nvCxnSpPr>
        <p:spPr>
          <a:xfrm rot="10800000">
            <a:off x="2515300" y="394440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5"/>
          <p:cNvCxnSpPr/>
          <p:nvPr/>
        </p:nvCxnSpPr>
        <p:spPr>
          <a:xfrm rot="10800000">
            <a:off x="4630075" y="5633100"/>
            <a:ext cx="279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5"/>
          <p:cNvCxnSpPr/>
          <p:nvPr/>
        </p:nvCxnSpPr>
        <p:spPr>
          <a:xfrm flipH="1" rot="10800000">
            <a:off x="4346200" y="1116350"/>
            <a:ext cx="2797200" cy="161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5"/>
          <p:cNvCxnSpPr/>
          <p:nvPr/>
        </p:nvCxnSpPr>
        <p:spPr>
          <a:xfrm rot="10800000">
            <a:off x="3949750" y="3929400"/>
            <a:ext cx="0" cy="117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5"/>
          <p:cNvCxnSpPr/>
          <p:nvPr/>
        </p:nvCxnSpPr>
        <p:spPr>
          <a:xfrm flipH="1">
            <a:off x="4615525" y="1422675"/>
            <a:ext cx="2605800" cy="150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5"/>
          <p:cNvCxnSpPr/>
          <p:nvPr/>
        </p:nvCxnSpPr>
        <p:spPr>
          <a:xfrm rot="10800000">
            <a:off x="4630075" y="3429000"/>
            <a:ext cx="279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5"/>
          <p:cNvCxnSpPr/>
          <p:nvPr/>
        </p:nvCxnSpPr>
        <p:spPr>
          <a:xfrm>
            <a:off x="4615525" y="3632225"/>
            <a:ext cx="2824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35"/>
          <p:cNvSpPr txBox="1"/>
          <p:nvPr/>
        </p:nvSpPr>
        <p:spPr>
          <a:xfrm>
            <a:off x="2543450" y="2331050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DB에 토큰 저장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35"/>
          <p:cNvSpPr txBox="1"/>
          <p:nvPr/>
        </p:nvSpPr>
        <p:spPr>
          <a:xfrm>
            <a:off x="4860400" y="1470913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권한 부여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5006375" y="2977988"/>
            <a:ext cx="21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토큰 요청 후 토큰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1474300" y="4330950"/>
            <a:ext cx="10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2947375" y="2685325"/>
            <a:ext cx="620100" cy="400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5"/>
          <p:cNvSpPr txBox="1"/>
          <p:nvPr/>
        </p:nvSpPr>
        <p:spPr>
          <a:xfrm>
            <a:off x="5785950" y="2224450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토큰 전달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4051500" y="4330950"/>
            <a:ext cx="33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인증 완료후 Client에게 권한증서 전달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0" name="Google Shape;550;p36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1" name="Google Shape;551;p36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소셜로그인 원리</a:t>
            </a:r>
            <a:endParaRPr/>
          </a:p>
        </p:txBody>
      </p:sp>
      <p:sp>
        <p:nvSpPr>
          <p:cNvPr id="552" name="Google Shape;552;p36"/>
          <p:cNvSpPr txBox="1"/>
          <p:nvPr/>
        </p:nvSpPr>
        <p:spPr>
          <a:xfrm>
            <a:off x="1354075" y="1834575"/>
            <a:ext cx="24069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Authorization Server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842800" y="5354175"/>
            <a:ext cx="10328400" cy="40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</a:t>
            </a: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용자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842800" y="3705325"/>
            <a:ext cx="10328400" cy="40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36"/>
          <p:cNvSpPr/>
          <p:nvPr/>
        </p:nvSpPr>
        <p:spPr>
          <a:xfrm>
            <a:off x="7932150" y="1297625"/>
            <a:ext cx="1183500" cy="1183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회원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DB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56" name="Google Shape;556;p36"/>
          <p:cNvCxnSpPr/>
          <p:nvPr/>
        </p:nvCxnSpPr>
        <p:spPr>
          <a:xfrm rot="10800000">
            <a:off x="1523775" y="419225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36"/>
          <p:cNvCxnSpPr/>
          <p:nvPr/>
        </p:nvCxnSpPr>
        <p:spPr>
          <a:xfrm>
            <a:off x="2705025" y="4158200"/>
            <a:ext cx="0" cy="114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36"/>
          <p:cNvCxnSpPr/>
          <p:nvPr/>
        </p:nvCxnSpPr>
        <p:spPr>
          <a:xfrm rot="10800000">
            <a:off x="2039725" y="243245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36"/>
          <p:cNvCxnSpPr/>
          <p:nvPr/>
        </p:nvCxnSpPr>
        <p:spPr>
          <a:xfrm>
            <a:off x="2705025" y="2398400"/>
            <a:ext cx="0" cy="114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36"/>
          <p:cNvCxnSpPr/>
          <p:nvPr/>
        </p:nvCxnSpPr>
        <p:spPr>
          <a:xfrm rot="10800000">
            <a:off x="3956675" y="419225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36"/>
          <p:cNvCxnSpPr/>
          <p:nvPr/>
        </p:nvCxnSpPr>
        <p:spPr>
          <a:xfrm rot="10800000">
            <a:off x="8357725" y="419225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6"/>
          <p:cNvCxnSpPr/>
          <p:nvPr/>
        </p:nvCxnSpPr>
        <p:spPr>
          <a:xfrm rot="10800000">
            <a:off x="8357725" y="2543400"/>
            <a:ext cx="0" cy="107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6"/>
          <p:cNvCxnSpPr/>
          <p:nvPr/>
        </p:nvCxnSpPr>
        <p:spPr>
          <a:xfrm>
            <a:off x="8672625" y="2509350"/>
            <a:ext cx="0" cy="114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36"/>
          <p:cNvCxnSpPr/>
          <p:nvPr/>
        </p:nvCxnSpPr>
        <p:spPr>
          <a:xfrm>
            <a:off x="8672625" y="4158200"/>
            <a:ext cx="0" cy="114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36"/>
          <p:cNvSpPr txBox="1"/>
          <p:nvPr/>
        </p:nvSpPr>
        <p:spPr>
          <a:xfrm>
            <a:off x="716025" y="27699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권한 코드 전달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8779700" y="2892975"/>
            <a:ext cx="30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권한 서버에서 받은 id로 회원인증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8672625" y="4637450"/>
            <a:ext cx="24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토큰 기반으로 한 인증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1611800" y="45297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인증 요청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2831050" y="27699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토큰 제공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설명</a:t>
            </a:r>
            <a:endParaRPr/>
          </a:p>
        </p:txBody>
      </p:sp>
      <p:cxnSp>
        <p:nvCxnSpPr>
          <p:cNvPr id="575" name="Google Shape;575;p37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37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AWS란?</a:t>
            </a:r>
            <a:endParaRPr/>
          </a:p>
        </p:txBody>
      </p:sp>
      <p:pic>
        <p:nvPicPr>
          <p:cNvPr id="577" name="Google Shape;5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5" y="61570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50" y="1999751"/>
            <a:ext cx="1080001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425" y="500188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2245" y="61570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4200" y="553994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7553" y="10480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1350" y="553996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1750" y="39218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13538" y="5070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18588" y="44098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42925" y="106293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05650" y="28418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56275" y="578613"/>
            <a:ext cx="1080000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7"/>
          <p:cNvCxnSpPr/>
          <p:nvPr/>
        </p:nvCxnSpPr>
        <p:spPr>
          <a:xfrm>
            <a:off x="2098775" y="2857500"/>
            <a:ext cx="30147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7"/>
          <p:cNvCxnSpPr/>
          <p:nvPr/>
        </p:nvCxnSpPr>
        <p:spPr>
          <a:xfrm>
            <a:off x="3360025" y="1941125"/>
            <a:ext cx="2069100" cy="11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7"/>
          <p:cNvCxnSpPr>
            <a:stCxn id="589" idx="2"/>
          </p:cNvCxnSpPr>
          <p:nvPr/>
        </p:nvCxnSpPr>
        <p:spPr>
          <a:xfrm>
            <a:off x="4996275" y="1658613"/>
            <a:ext cx="787800" cy="11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7"/>
          <p:cNvCxnSpPr>
            <a:stCxn id="577" idx="2"/>
          </p:cNvCxnSpPr>
          <p:nvPr/>
        </p:nvCxnSpPr>
        <p:spPr>
          <a:xfrm flipH="1">
            <a:off x="6424395" y="1695708"/>
            <a:ext cx="193200" cy="11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7"/>
          <p:cNvCxnSpPr/>
          <p:nvPr/>
        </p:nvCxnSpPr>
        <p:spPr>
          <a:xfrm flipH="1">
            <a:off x="7094588" y="1658625"/>
            <a:ext cx="1196700" cy="15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37"/>
          <p:cNvCxnSpPr/>
          <p:nvPr/>
        </p:nvCxnSpPr>
        <p:spPr>
          <a:xfrm flipH="1">
            <a:off x="7269695" y="1999749"/>
            <a:ext cx="2748900" cy="15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37"/>
          <p:cNvCxnSpPr/>
          <p:nvPr/>
        </p:nvCxnSpPr>
        <p:spPr>
          <a:xfrm flipH="1">
            <a:off x="7269700" y="3435288"/>
            <a:ext cx="3232200" cy="3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37"/>
          <p:cNvCxnSpPr/>
          <p:nvPr/>
        </p:nvCxnSpPr>
        <p:spPr>
          <a:xfrm rot="10800000">
            <a:off x="7232375" y="3961075"/>
            <a:ext cx="2808300" cy="6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37"/>
          <p:cNvCxnSpPr/>
          <p:nvPr/>
        </p:nvCxnSpPr>
        <p:spPr>
          <a:xfrm rot="10800000">
            <a:off x="7015500" y="4158350"/>
            <a:ext cx="1241700" cy="11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37"/>
          <p:cNvCxnSpPr>
            <a:stCxn id="583" idx="0"/>
          </p:cNvCxnSpPr>
          <p:nvPr/>
        </p:nvCxnSpPr>
        <p:spPr>
          <a:xfrm rot="10800000">
            <a:off x="6463850" y="4237062"/>
            <a:ext cx="307500" cy="13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7"/>
          <p:cNvCxnSpPr/>
          <p:nvPr/>
        </p:nvCxnSpPr>
        <p:spPr>
          <a:xfrm flipH="1" rot="10800000">
            <a:off x="5173050" y="4217225"/>
            <a:ext cx="650400" cy="14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7"/>
          <p:cNvCxnSpPr/>
          <p:nvPr/>
        </p:nvCxnSpPr>
        <p:spPr>
          <a:xfrm flipH="1" rot="10800000">
            <a:off x="3675325" y="4049675"/>
            <a:ext cx="1478100" cy="11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37"/>
          <p:cNvCxnSpPr/>
          <p:nvPr/>
        </p:nvCxnSpPr>
        <p:spPr>
          <a:xfrm flipH="1" rot="10800000">
            <a:off x="1842600" y="3783525"/>
            <a:ext cx="3212400" cy="7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44395" y="2789087"/>
            <a:ext cx="22669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설명</a:t>
            </a:r>
            <a:endParaRPr/>
          </a:p>
        </p:txBody>
      </p:sp>
      <p:cxnSp>
        <p:nvCxnSpPr>
          <p:cNvPr id="609" name="Google Shape;609;p38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p38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 쉽게 이해하기</a:t>
            </a:r>
            <a:endParaRPr/>
          </a:p>
        </p:txBody>
      </p:sp>
      <p:pic>
        <p:nvPicPr>
          <p:cNvPr id="611" name="Google Shape;6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225" y="86713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8183" y="171267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225" y="548310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266" y="548311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1275" y="878621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7650" y="17126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48181" y="4141321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7650" y="4141325"/>
            <a:ext cx="1080000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38"/>
          <p:cNvCxnSpPr>
            <a:stCxn id="616" idx="3"/>
          </p:cNvCxnSpPr>
          <p:nvPr/>
        </p:nvCxnSpPr>
        <p:spPr>
          <a:xfrm>
            <a:off x="3167650" y="2252675"/>
            <a:ext cx="1887300" cy="10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38"/>
          <p:cNvCxnSpPr/>
          <p:nvPr/>
        </p:nvCxnSpPr>
        <p:spPr>
          <a:xfrm flipH="1" rot="10800000">
            <a:off x="3167650" y="4108925"/>
            <a:ext cx="1995600" cy="5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1" name="Google Shape;62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41700" y="2759324"/>
            <a:ext cx="1911574" cy="191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8"/>
          <p:cNvCxnSpPr>
            <a:stCxn id="611" idx="2"/>
          </p:cNvCxnSpPr>
          <p:nvPr/>
        </p:nvCxnSpPr>
        <p:spPr>
          <a:xfrm>
            <a:off x="4600225" y="1947133"/>
            <a:ext cx="848700" cy="8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38"/>
          <p:cNvCxnSpPr>
            <a:stCxn id="615" idx="2"/>
          </p:cNvCxnSpPr>
          <p:nvPr/>
        </p:nvCxnSpPr>
        <p:spPr>
          <a:xfrm flipH="1">
            <a:off x="6532975" y="1958621"/>
            <a:ext cx="7083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38"/>
          <p:cNvCxnSpPr>
            <a:stCxn id="613" idx="0"/>
          </p:cNvCxnSpPr>
          <p:nvPr/>
        </p:nvCxnSpPr>
        <p:spPr>
          <a:xfrm flipH="1" rot="10800000">
            <a:off x="4600225" y="4680308"/>
            <a:ext cx="858600" cy="8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8"/>
          <p:cNvCxnSpPr>
            <a:stCxn id="614" idx="0"/>
          </p:cNvCxnSpPr>
          <p:nvPr/>
        </p:nvCxnSpPr>
        <p:spPr>
          <a:xfrm rot="10800000">
            <a:off x="6404866" y="4670410"/>
            <a:ext cx="836400" cy="8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38"/>
          <p:cNvCxnSpPr>
            <a:stCxn id="617" idx="1"/>
          </p:cNvCxnSpPr>
          <p:nvPr/>
        </p:nvCxnSpPr>
        <p:spPr>
          <a:xfrm rot="10800000">
            <a:off x="6936681" y="4049821"/>
            <a:ext cx="2011500" cy="6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8"/>
          <p:cNvCxnSpPr>
            <a:stCxn id="612" idx="1"/>
          </p:cNvCxnSpPr>
          <p:nvPr/>
        </p:nvCxnSpPr>
        <p:spPr>
          <a:xfrm flipH="1">
            <a:off x="6946583" y="2252672"/>
            <a:ext cx="2001600" cy="109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9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설명</a:t>
            </a:r>
            <a:endParaRPr/>
          </a:p>
        </p:txBody>
      </p:sp>
      <p:cxnSp>
        <p:nvCxnSpPr>
          <p:cNvPr id="633" name="Google Shape;633;p39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4" name="Google Shape;634;p39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EC2란?</a:t>
            </a:r>
            <a:endParaRPr/>
          </a:p>
        </p:txBody>
      </p:sp>
      <p:pic>
        <p:nvPicPr>
          <p:cNvPr id="635" name="Google Shape;6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245" y="2904210"/>
            <a:ext cx="1680915" cy="1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889" y="3017164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4603" y="2924945"/>
            <a:ext cx="1008111" cy="100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897" y="5261625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863" y="288898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901" y="4098914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889" y="1935414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17889" y="782239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3021927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34" y="5347363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39" y="4184652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2021152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867977"/>
            <a:ext cx="814134" cy="814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39"/>
          <p:cNvCxnSpPr/>
          <p:nvPr/>
        </p:nvCxnSpPr>
        <p:spPr>
          <a:xfrm>
            <a:off x="1608660" y="1274869"/>
            <a:ext cx="1761300" cy="16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39"/>
          <p:cNvCxnSpPr/>
          <p:nvPr/>
        </p:nvCxnSpPr>
        <p:spPr>
          <a:xfrm>
            <a:off x="1608660" y="2432969"/>
            <a:ext cx="16527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39"/>
          <p:cNvCxnSpPr>
            <a:stCxn id="643" idx="3"/>
            <a:endCxn id="635" idx="1"/>
          </p:cNvCxnSpPr>
          <p:nvPr/>
        </p:nvCxnSpPr>
        <p:spPr>
          <a:xfrm flipH="1" rot="10800000">
            <a:off x="1608660" y="3424194"/>
            <a:ext cx="1656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9"/>
          <p:cNvCxnSpPr>
            <a:stCxn id="645" idx="3"/>
          </p:cNvCxnSpPr>
          <p:nvPr/>
        </p:nvCxnSpPr>
        <p:spPr>
          <a:xfrm flipH="1" rot="10800000">
            <a:off x="1608672" y="3754119"/>
            <a:ext cx="1643100" cy="8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39"/>
          <p:cNvCxnSpPr>
            <a:stCxn id="644" idx="3"/>
          </p:cNvCxnSpPr>
          <p:nvPr/>
        </p:nvCxnSpPr>
        <p:spPr>
          <a:xfrm flipH="1" rot="10800000">
            <a:off x="1608668" y="4000630"/>
            <a:ext cx="1800600" cy="17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39"/>
          <p:cNvCxnSpPr>
            <a:stCxn id="635" idx="3"/>
            <a:endCxn id="639" idx="1"/>
          </p:cNvCxnSpPr>
          <p:nvPr/>
        </p:nvCxnSpPr>
        <p:spPr>
          <a:xfrm>
            <a:off x="4946160" y="3424242"/>
            <a:ext cx="806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39"/>
          <p:cNvCxnSpPr>
            <a:stCxn id="639" idx="3"/>
            <a:endCxn id="637" idx="1"/>
          </p:cNvCxnSpPr>
          <p:nvPr/>
        </p:nvCxnSpPr>
        <p:spPr>
          <a:xfrm>
            <a:off x="6832862" y="3428987"/>
            <a:ext cx="95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39"/>
          <p:cNvCxnSpPr>
            <a:stCxn id="637" idx="3"/>
            <a:endCxn id="642" idx="1"/>
          </p:cNvCxnSpPr>
          <p:nvPr/>
        </p:nvCxnSpPr>
        <p:spPr>
          <a:xfrm flipH="1" rot="10800000">
            <a:off x="8792715" y="1189200"/>
            <a:ext cx="1525200" cy="22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39"/>
          <p:cNvCxnSpPr>
            <a:stCxn id="637" idx="3"/>
            <a:endCxn id="641" idx="1"/>
          </p:cNvCxnSpPr>
          <p:nvPr/>
        </p:nvCxnSpPr>
        <p:spPr>
          <a:xfrm flipH="1" rot="10800000">
            <a:off x="8792715" y="2342400"/>
            <a:ext cx="1525200" cy="10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p39"/>
          <p:cNvCxnSpPr>
            <a:stCxn id="637" idx="3"/>
            <a:endCxn id="636" idx="1"/>
          </p:cNvCxnSpPr>
          <p:nvPr/>
        </p:nvCxnSpPr>
        <p:spPr>
          <a:xfrm flipH="1" rot="10800000">
            <a:off x="8792715" y="3424200"/>
            <a:ext cx="1525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39"/>
          <p:cNvCxnSpPr>
            <a:stCxn id="637" idx="3"/>
            <a:endCxn id="640" idx="1"/>
          </p:cNvCxnSpPr>
          <p:nvPr/>
        </p:nvCxnSpPr>
        <p:spPr>
          <a:xfrm>
            <a:off x="8792715" y="3429000"/>
            <a:ext cx="1525200" cy="10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39"/>
          <p:cNvCxnSpPr>
            <a:stCxn id="637" idx="3"/>
            <a:endCxn id="638" idx="1"/>
          </p:cNvCxnSpPr>
          <p:nvPr/>
        </p:nvCxnSpPr>
        <p:spPr>
          <a:xfrm>
            <a:off x="8792715" y="3429000"/>
            <a:ext cx="1525200" cy="22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05-1 시행착오</a:t>
            </a:r>
            <a:endParaRPr/>
          </a:p>
        </p:txBody>
      </p:sp>
      <p:cxnSp>
        <p:nvCxnSpPr>
          <p:cNvPr id="665" name="Google Shape;665;p40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p40"/>
          <p:cNvSpPr txBox="1"/>
          <p:nvPr/>
        </p:nvSpPr>
        <p:spPr>
          <a:xfrm>
            <a:off x="2405055" y="2496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AWS</a:t>
            </a:r>
            <a:endParaRPr/>
          </a:p>
        </p:txBody>
      </p:sp>
      <p:pic>
        <p:nvPicPr>
          <p:cNvPr id="667" name="Google Shape;6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687" y="288661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3021927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34" y="5347363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39" y="4184652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2021152"/>
            <a:ext cx="814134" cy="8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26" y="867977"/>
            <a:ext cx="814134" cy="814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40"/>
          <p:cNvCxnSpPr/>
          <p:nvPr/>
        </p:nvCxnSpPr>
        <p:spPr>
          <a:xfrm>
            <a:off x="1608660" y="1274869"/>
            <a:ext cx="1761300" cy="16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0"/>
          <p:cNvCxnSpPr/>
          <p:nvPr/>
        </p:nvCxnSpPr>
        <p:spPr>
          <a:xfrm>
            <a:off x="1608660" y="2432969"/>
            <a:ext cx="165270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40"/>
          <p:cNvCxnSpPr>
            <a:stCxn id="668" idx="3"/>
            <a:endCxn id="676" idx="1"/>
          </p:cNvCxnSpPr>
          <p:nvPr/>
        </p:nvCxnSpPr>
        <p:spPr>
          <a:xfrm flipH="1" rot="10800000">
            <a:off x="1608660" y="3424194"/>
            <a:ext cx="1656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40"/>
          <p:cNvCxnSpPr>
            <a:stCxn id="670" idx="3"/>
          </p:cNvCxnSpPr>
          <p:nvPr/>
        </p:nvCxnSpPr>
        <p:spPr>
          <a:xfrm flipH="1" rot="10800000">
            <a:off x="1608672" y="3754119"/>
            <a:ext cx="1643100" cy="8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40"/>
          <p:cNvCxnSpPr>
            <a:stCxn id="669" idx="3"/>
          </p:cNvCxnSpPr>
          <p:nvPr/>
        </p:nvCxnSpPr>
        <p:spPr>
          <a:xfrm flipH="1" rot="10800000">
            <a:off x="1608668" y="4000630"/>
            <a:ext cx="1800600" cy="17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9" name="Google Shape;6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179" y="1274878"/>
            <a:ext cx="1080000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40"/>
          <p:cNvCxnSpPr/>
          <p:nvPr/>
        </p:nvCxnSpPr>
        <p:spPr>
          <a:xfrm flipH="1" rot="10800000">
            <a:off x="4608175" y="2261075"/>
            <a:ext cx="582000" cy="8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1" name="Google Shape;68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4570" y="2908948"/>
            <a:ext cx="1680915" cy="1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0679" y="1364883"/>
            <a:ext cx="27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5617" y="1634883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40"/>
          <p:cNvCxnSpPr/>
          <p:nvPr/>
        </p:nvCxnSpPr>
        <p:spPr>
          <a:xfrm flipH="1" rot="10800000">
            <a:off x="4995485" y="3427805"/>
            <a:ext cx="1371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40"/>
          <p:cNvCxnSpPr>
            <a:stCxn id="679" idx="3"/>
          </p:cNvCxnSpPr>
          <p:nvPr/>
        </p:nvCxnSpPr>
        <p:spPr>
          <a:xfrm flipH="1" rot="10800000">
            <a:off x="5799179" y="1805878"/>
            <a:ext cx="2982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6" name="Google Shape;68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2092" y="3021921"/>
            <a:ext cx="270000" cy="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p40"/>
          <p:cNvCxnSpPr/>
          <p:nvPr/>
        </p:nvCxnSpPr>
        <p:spPr>
          <a:xfrm flipH="1" rot="10800000">
            <a:off x="7597992" y="2141308"/>
            <a:ext cx="1213800" cy="8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8" name="Google Shape;688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84016" y="2922545"/>
            <a:ext cx="1008111" cy="10081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40"/>
          <p:cNvCxnSpPr>
            <a:endCxn id="688" idx="1"/>
          </p:cNvCxnSpPr>
          <p:nvPr/>
        </p:nvCxnSpPr>
        <p:spPr>
          <a:xfrm>
            <a:off x="7655816" y="3426600"/>
            <a:ext cx="12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0" name="Google Shape;69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9692" y="3088146"/>
            <a:ext cx="270000" cy="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40"/>
          <p:cNvCxnSpPr/>
          <p:nvPr/>
        </p:nvCxnSpPr>
        <p:spPr>
          <a:xfrm rot="10800000">
            <a:off x="9334917" y="2210458"/>
            <a:ext cx="2700" cy="6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1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7" name="Google Shape;697;p41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8" name="Google Shape;698;p41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구현 시도</a:t>
            </a:r>
            <a:endParaRPr/>
          </a:p>
        </p:txBody>
      </p:sp>
      <p:pic>
        <p:nvPicPr>
          <p:cNvPr id="699" name="Google Shape;6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25" y="965435"/>
            <a:ext cx="5609174" cy="49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274" y="235550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524" y="1836033"/>
            <a:ext cx="27527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1"/>
          <p:cNvSpPr txBox="1"/>
          <p:nvPr/>
        </p:nvSpPr>
        <p:spPr>
          <a:xfrm>
            <a:off x="8671124" y="4162050"/>
            <a:ext cx="202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방법은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어디 없을까?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894735" y="1828799"/>
            <a:ext cx="3674700" cy="3674700"/>
          </a:xfrm>
          <a:prstGeom prst="ellipse">
            <a:avLst/>
          </a:prstGeom>
          <a:noFill/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cxnSp>
        <p:nvCxnSpPr>
          <p:cNvPr id="121" name="Google Shape;121;p15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결성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534699" y="2941413"/>
            <a:ext cx="2187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</a:t>
            </a:r>
            <a:endParaRPr b="1"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NOTE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flipH="1">
            <a:off x="3596495" y="1828219"/>
            <a:ext cx="724553" cy="719619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5"/>
          <p:cNvSpPr/>
          <p:nvPr/>
        </p:nvSpPr>
        <p:spPr>
          <a:xfrm flipH="1">
            <a:off x="4148037" y="3308675"/>
            <a:ext cx="724553" cy="719619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5"/>
          <p:cNvSpPr/>
          <p:nvPr/>
        </p:nvSpPr>
        <p:spPr>
          <a:xfrm flipH="1">
            <a:off x="3596494" y="4781875"/>
            <a:ext cx="724553" cy="719619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펼쳐진 책 단색으로 채워진" id="127" name="Google Shape;1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859" y="3386418"/>
            <a:ext cx="555812" cy="555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마트폰 단색으로 채워진" id="128" name="Google Shape;1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2594" y="4910419"/>
            <a:ext cx="477370" cy="466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댄스 단색으로 채워진" id="129" name="Google Shape;12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976" y="1896035"/>
            <a:ext cx="544607" cy="567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4430126" y="2012490"/>
            <a:ext cx="73264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 4월 16일 저녁,  팀 결성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4956802" y="3536490"/>
            <a:ext cx="267596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패치노트의 노트에서 유래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4430125" y="4982048"/>
            <a:ext cx="30233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모두 갤럭시 노트 사용 중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 b="0" l="25661" r="20911" t="0"/>
          <a:stretch/>
        </p:blipFill>
        <p:spPr>
          <a:xfrm>
            <a:off x="9201975" y="1828800"/>
            <a:ext cx="1429650" cy="14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9525" y="3875050"/>
            <a:ext cx="1384625" cy="1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3701" y="3843912"/>
            <a:ext cx="1484809" cy="14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8971425" y="3244350"/>
            <a:ext cx="166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&lt; 장성현 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8028642" y="5259675"/>
            <a:ext cx="15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신승엽 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10368421" y="5259675"/>
            <a:ext cx="17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추정호 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2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8" name="Google Shape;708;p42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9" name="Google Shape;709;p42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인공지능의 정의</a:t>
            </a:r>
            <a:endParaRPr/>
          </a:p>
        </p:txBody>
      </p:sp>
      <p:sp>
        <p:nvSpPr>
          <p:cNvPr id="710" name="Google Shape;710;p42"/>
          <p:cNvSpPr/>
          <p:nvPr/>
        </p:nvSpPr>
        <p:spPr>
          <a:xfrm>
            <a:off x="343975" y="1644650"/>
            <a:ext cx="5632500" cy="40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2"/>
          <p:cNvSpPr/>
          <p:nvPr/>
        </p:nvSpPr>
        <p:spPr>
          <a:xfrm>
            <a:off x="1623125" y="2848550"/>
            <a:ext cx="4224600" cy="2697900"/>
          </a:xfrm>
          <a:prstGeom prst="rect">
            <a:avLst/>
          </a:prstGeom>
          <a:solidFill>
            <a:srgbClr val="9595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2"/>
          <p:cNvSpPr/>
          <p:nvPr/>
        </p:nvSpPr>
        <p:spPr>
          <a:xfrm>
            <a:off x="2943050" y="3751475"/>
            <a:ext cx="2743200" cy="1666200"/>
          </a:xfrm>
          <a:prstGeom prst="rect">
            <a:avLst/>
          </a:prstGeom>
          <a:solidFill>
            <a:srgbClr val="8282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/>
        </p:nvSpPr>
        <p:spPr>
          <a:xfrm>
            <a:off x="474875" y="17521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</a:t>
            </a:r>
            <a:endParaRPr b="1" sz="2500"/>
          </a:p>
        </p:txBody>
      </p:sp>
      <p:sp>
        <p:nvSpPr>
          <p:cNvPr id="714" name="Google Shape;714;p42"/>
          <p:cNvSpPr txBox="1"/>
          <p:nvPr/>
        </p:nvSpPr>
        <p:spPr>
          <a:xfrm>
            <a:off x="452425" y="2140050"/>
            <a:ext cx="22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(Artificial Intelligence)</a:t>
            </a:r>
            <a:endParaRPr sz="1500"/>
          </a:p>
        </p:txBody>
      </p:sp>
      <p:sp>
        <p:nvSpPr>
          <p:cNvPr id="715" name="Google Shape;715;p42"/>
          <p:cNvSpPr txBox="1"/>
          <p:nvPr/>
        </p:nvSpPr>
        <p:spPr>
          <a:xfrm>
            <a:off x="1668975" y="2884438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1" sz="2500">
              <a:solidFill>
                <a:srgbClr val="EFEFEF"/>
              </a:solidFill>
            </a:endParaRPr>
          </a:p>
        </p:txBody>
      </p:sp>
      <p:sp>
        <p:nvSpPr>
          <p:cNvPr id="716" name="Google Shape;716;p42"/>
          <p:cNvSpPr txBox="1"/>
          <p:nvPr/>
        </p:nvSpPr>
        <p:spPr>
          <a:xfrm>
            <a:off x="1668025" y="3259775"/>
            <a:ext cx="22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(Machine Learning)</a:t>
            </a:r>
            <a:endParaRPr sz="1500">
              <a:solidFill>
                <a:srgbClr val="EFEFEF"/>
              </a:solidFill>
            </a:endParaRPr>
          </a:p>
        </p:txBody>
      </p:sp>
      <p:sp>
        <p:nvSpPr>
          <p:cNvPr id="717" name="Google Shape;717;p42"/>
          <p:cNvSpPr txBox="1"/>
          <p:nvPr/>
        </p:nvSpPr>
        <p:spPr>
          <a:xfrm>
            <a:off x="2976475" y="37514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718" name="Google Shape;718;p42"/>
          <p:cNvSpPr txBox="1"/>
          <p:nvPr/>
        </p:nvSpPr>
        <p:spPr>
          <a:xfrm>
            <a:off x="2948150" y="4121625"/>
            <a:ext cx="22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(Deep Learning)</a:t>
            </a:r>
            <a:endParaRPr sz="1500">
              <a:solidFill>
                <a:srgbClr val="EFEFEF"/>
              </a:solidFill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5771525" y="2848550"/>
            <a:ext cx="1968000" cy="103200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2"/>
          <p:cNvSpPr txBox="1"/>
          <p:nvPr/>
        </p:nvSpPr>
        <p:spPr>
          <a:xfrm>
            <a:off x="6049800" y="3089650"/>
            <a:ext cx="153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endParaRPr b="1" sz="2500">
              <a:solidFill>
                <a:srgbClr val="EFEFEF"/>
              </a:solidFill>
            </a:endParaRPr>
          </a:p>
        </p:txBody>
      </p:sp>
      <p:sp>
        <p:nvSpPr>
          <p:cNvPr id="721" name="Google Shape;721;p42"/>
          <p:cNvSpPr/>
          <p:nvPr/>
        </p:nvSpPr>
        <p:spPr>
          <a:xfrm>
            <a:off x="8621975" y="1590900"/>
            <a:ext cx="2332500" cy="103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 txBox="1"/>
          <p:nvPr/>
        </p:nvSpPr>
        <p:spPr>
          <a:xfrm>
            <a:off x="9051975" y="1590900"/>
            <a:ext cx="170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지도학습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723" name="Google Shape;723;p42"/>
          <p:cNvSpPr/>
          <p:nvPr/>
        </p:nvSpPr>
        <p:spPr>
          <a:xfrm>
            <a:off x="8621975" y="2848550"/>
            <a:ext cx="2332500" cy="103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 txBox="1"/>
          <p:nvPr/>
        </p:nvSpPr>
        <p:spPr>
          <a:xfrm>
            <a:off x="8918275" y="2848550"/>
            <a:ext cx="190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비지도학습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8621975" y="4106200"/>
            <a:ext cx="2332500" cy="103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2"/>
          <p:cNvSpPr txBox="1"/>
          <p:nvPr/>
        </p:nvSpPr>
        <p:spPr>
          <a:xfrm>
            <a:off x="9051975" y="4106200"/>
            <a:ext cx="170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강화학습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8750575" y="2063850"/>
            <a:ext cx="206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(Supervised Learning)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28" name="Google Shape;728;p42"/>
          <p:cNvSpPr txBox="1"/>
          <p:nvPr/>
        </p:nvSpPr>
        <p:spPr>
          <a:xfrm>
            <a:off x="8666125" y="3335975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(Unsupervised Learning)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29" name="Google Shape;729;p42"/>
          <p:cNvSpPr txBox="1"/>
          <p:nvPr/>
        </p:nvSpPr>
        <p:spPr>
          <a:xfrm>
            <a:off x="8584775" y="456880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(Reinforcement Learning)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730" name="Google Shape;730;p42"/>
          <p:cNvCxnSpPr>
            <a:stCxn id="721" idx="1"/>
            <a:endCxn id="719" idx="3"/>
          </p:cNvCxnSpPr>
          <p:nvPr/>
        </p:nvCxnSpPr>
        <p:spPr>
          <a:xfrm flipH="1">
            <a:off x="7739675" y="2106900"/>
            <a:ext cx="882300" cy="1257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42"/>
          <p:cNvCxnSpPr>
            <a:stCxn id="725" idx="1"/>
            <a:endCxn id="719" idx="3"/>
          </p:cNvCxnSpPr>
          <p:nvPr/>
        </p:nvCxnSpPr>
        <p:spPr>
          <a:xfrm rot="10800000">
            <a:off x="7739675" y="3364600"/>
            <a:ext cx="882300" cy="1257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42"/>
          <p:cNvCxnSpPr>
            <a:endCxn id="719" idx="3"/>
          </p:cNvCxnSpPr>
          <p:nvPr/>
        </p:nvCxnSpPr>
        <p:spPr>
          <a:xfrm flipH="1">
            <a:off x="7739525" y="3363950"/>
            <a:ext cx="882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8" name="Google Shape;738;p43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p43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구현 방법</a:t>
            </a:r>
            <a:endParaRPr/>
          </a:p>
        </p:txBody>
      </p:sp>
      <p:pic>
        <p:nvPicPr>
          <p:cNvPr id="740" name="Google Shape;7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0" y="3378796"/>
            <a:ext cx="4800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00" y="1783371"/>
            <a:ext cx="25241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700" y="2833846"/>
            <a:ext cx="3267416" cy="337396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3"/>
          <p:cNvSpPr txBox="1"/>
          <p:nvPr/>
        </p:nvSpPr>
        <p:spPr>
          <a:xfrm>
            <a:off x="625402" y="2902265"/>
            <a:ext cx="26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가중치 연산 결과</a:t>
            </a:r>
            <a:endParaRPr/>
          </a:p>
        </p:txBody>
      </p:sp>
      <p:sp>
        <p:nvSpPr>
          <p:cNvPr id="744" name="Google Shape;744;p43"/>
          <p:cNvSpPr/>
          <p:nvPr/>
        </p:nvSpPr>
        <p:spPr>
          <a:xfrm>
            <a:off x="625400" y="2010125"/>
            <a:ext cx="2524200" cy="2769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8342875" y="591200"/>
            <a:ext cx="3083700" cy="23838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 txBox="1"/>
          <p:nvPr/>
        </p:nvSpPr>
        <p:spPr>
          <a:xfrm>
            <a:off x="8872524" y="1281600"/>
            <a:ext cx="202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3개잖아?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막아야 해!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7" name="Google Shape;747;p43"/>
          <p:cNvPicPr preferRelativeResize="0"/>
          <p:nvPr/>
        </p:nvPicPr>
        <p:blipFill rotWithShape="1">
          <a:blip r:embed="rId6">
            <a:alphaModFix/>
          </a:blip>
          <a:srcRect b="12191" l="8874" r="10817" t="11512"/>
          <a:stretch/>
        </p:blipFill>
        <p:spPr>
          <a:xfrm>
            <a:off x="7311925" y="3837450"/>
            <a:ext cx="955200" cy="7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3" name="Google Shape;753;p44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44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웹소켓이란?</a:t>
            </a:r>
            <a:endParaRPr/>
          </a:p>
        </p:txBody>
      </p:sp>
      <p:pic>
        <p:nvPicPr>
          <p:cNvPr id="755" name="Google Shape;7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425" y="117070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575" y="3715850"/>
            <a:ext cx="2063375" cy="20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950" y="3715850"/>
            <a:ext cx="2063375" cy="20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4"/>
          <p:cNvSpPr/>
          <p:nvPr/>
        </p:nvSpPr>
        <p:spPr>
          <a:xfrm rot="-7962459">
            <a:off x="9240891" y="3448457"/>
            <a:ext cx="556868" cy="3369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4"/>
          <p:cNvSpPr/>
          <p:nvPr/>
        </p:nvSpPr>
        <p:spPr>
          <a:xfrm rot="-3397603">
            <a:off x="7922212" y="3448465"/>
            <a:ext cx="556817" cy="33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4"/>
          <p:cNvSpPr/>
          <p:nvPr/>
        </p:nvSpPr>
        <p:spPr>
          <a:xfrm rot="2848008">
            <a:off x="9499122" y="3304865"/>
            <a:ext cx="556938" cy="3367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4"/>
          <p:cNvSpPr/>
          <p:nvPr/>
        </p:nvSpPr>
        <p:spPr>
          <a:xfrm rot="7521066">
            <a:off x="7667064" y="3304788"/>
            <a:ext cx="556876" cy="3368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4"/>
          <p:cNvSpPr txBox="1"/>
          <p:nvPr/>
        </p:nvSpPr>
        <p:spPr>
          <a:xfrm>
            <a:off x="1409250" y="1170700"/>
            <a:ext cx="240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소켓 (WebSocket)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763" name="Google Shape;763;p44"/>
          <p:cNvSpPr txBox="1"/>
          <p:nvPr/>
        </p:nvSpPr>
        <p:spPr>
          <a:xfrm>
            <a:off x="1409250" y="2182075"/>
            <a:ext cx="502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HTTP의 한계를 벗어나 실시간 양방향 통신을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가능케하는 컴퓨터 통신 프로토콜</a:t>
            </a:r>
            <a:endParaRPr/>
          </a:p>
        </p:txBody>
      </p:sp>
      <p:sp>
        <p:nvSpPr>
          <p:cNvPr id="764" name="Google Shape;764;p44"/>
          <p:cNvSpPr txBox="1"/>
          <p:nvPr/>
        </p:nvSpPr>
        <p:spPr>
          <a:xfrm>
            <a:off x="1409250" y="2182075"/>
            <a:ext cx="502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HTTP의 한계를 벗어나 실시간 양방향 통신을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가능케하는 컴퓨터 통신 프로토콜</a:t>
            </a:r>
            <a:endParaRPr/>
          </a:p>
        </p:txBody>
      </p:sp>
      <p:sp>
        <p:nvSpPr>
          <p:cNvPr id="765" name="Google Shape;765;p44"/>
          <p:cNvSpPr txBox="1"/>
          <p:nvPr/>
        </p:nvSpPr>
        <p:spPr>
          <a:xfrm>
            <a:off x="1462575" y="2925750"/>
            <a:ext cx="407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: 80    		↔		WS : 80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 : 443 		↔		WSS : 443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4"/>
          <p:cNvSpPr txBox="1"/>
          <p:nvPr/>
        </p:nvSpPr>
        <p:spPr>
          <a:xfrm>
            <a:off x="1462575" y="3745625"/>
            <a:ext cx="502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핸드쉐이크라 불리는 과정을 통해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프로토콜을 WS 프로토콜로 변환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1462575" y="4597675"/>
            <a:ext cx="502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많은 수의 접속자를 수용해야 하는 경우,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데이터 통신이 필요한 경우에 유용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5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3" name="Google Shape;773;p45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4" name="Google Shape;774;p45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웹소켓과 Ajax</a:t>
            </a:r>
            <a:endParaRPr/>
          </a:p>
        </p:txBody>
      </p:sp>
      <p:grpSp>
        <p:nvGrpSpPr>
          <p:cNvPr id="775" name="Google Shape;775;p45"/>
          <p:cNvGrpSpPr/>
          <p:nvPr/>
        </p:nvGrpSpPr>
        <p:grpSpPr>
          <a:xfrm>
            <a:off x="2507300" y="1555938"/>
            <a:ext cx="1410650" cy="1568025"/>
            <a:chOff x="1463800" y="2335050"/>
            <a:chExt cx="1410650" cy="1568025"/>
          </a:xfrm>
        </p:grpSpPr>
        <p:pic>
          <p:nvPicPr>
            <p:cNvPr id="776" name="Google Shape;7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3800" y="2335050"/>
              <a:ext cx="1334451" cy="100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45"/>
            <p:cNvSpPr txBox="1"/>
            <p:nvPr/>
          </p:nvSpPr>
          <p:spPr>
            <a:xfrm>
              <a:off x="1617750" y="3471975"/>
              <a:ext cx="1256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Websocket</a:t>
              </a:r>
              <a:endParaRPr/>
            </a:p>
          </p:txBody>
        </p:sp>
      </p:grpSp>
      <p:grpSp>
        <p:nvGrpSpPr>
          <p:cNvPr id="778" name="Google Shape;778;p45"/>
          <p:cNvGrpSpPr/>
          <p:nvPr/>
        </p:nvGrpSpPr>
        <p:grpSpPr>
          <a:xfrm>
            <a:off x="7820075" y="1508701"/>
            <a:ext cx="2406900" cy="1615262"/>
            <a:chOff x="4516575" y="2287813"/>
            <a:chExt cx="2406900" cy="1615262"/>
          </a:xfrm>
        </p:grpSpPr>
        <p:pic>
          <p:nvPicPr>
            <p:cNvPr id="779" name="Google Shape;77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6575" y="2287813"/>
              <a:ext cx="2406900" cy="1100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45"/>
            <p:cNvSpPr txBox="1"/>
            <p:nvPr/>
          </p:nvSpPr>
          <p:spPr>
            <a:xfrm>
              <a:off x="5324350" y="3471975"/>
              <a:ext cx="867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</a:t>
              </a:r>
              <a:endParaRPr/>
            </a:p>
          </p:txBody>
        </p:sp>
      </p:grpSp>
      <p:pic>
        <p:nvPicPr>
          <p:cNvPr id="781" name="Google Shape;7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050" y="702746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5"/>
          <p:cNvSpPr txBox="1"/>
          <p:nvPr/>
        </p:nvSpPr>
        <p:spPr>
          <a:xfrm>
            <a:off x="5666500" y="2692875"/>
            <a:ext cx="86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/>
          </a:p>
        </p:txBody>
      </p:sp>
      <p:cxnSp>
        <p:nvCxnSpPr>
          <p:cNvPr id="783" name="Google Shape;783;p45"/>
          <p:cNvCxnSpPr/>
          <p:nvPr/>
        </p:nvCxnSpPr>
        <p:spPr>
          <a:xfrm flipH="1">
            <a:off x="3247250" y="3123975"/>
            <a:ext cx="13500" cy="33363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45"/>
          <p:cNvCxnSpPr/>
          <p:nvPr/>
        </p:nvCxnSpPr>
        <p:spPr>
          <a:xfrm flipH="1">
            <a:off x="8930750" y="3123975"/>
            <a:ext cx="13500" cy="33363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45"/>
          <p:cNvCxnSpPr/>
          <p:nvPr/>
        </p:nvCxnSpPr>
        <p:spPr>
          <a:xfrm>
            <a:off x="3321500" y="3426125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45"/>
          <p:cNvCxnSpPr/>
          <p:nvPr/>
        </p:nvCxnSpPr>
        <p:spPr>
          <a:xfrm>
            <a:off x="6146325" y="38150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45"/>
          <p:cNvCxnSpPr/>
          <p:nvPr/>
        </p:nvCxnSpPr>
        <p:spPr>
          <a:xfrm flipH="1">
            <a:off x="6146325" y="34340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45"/>
          <p:cNvCxnSpPr/>
          <p:nvPr/>
        </p:nvCxnSpPr>
        <p:spPr>
          <a:xfrm flipH="1">
            <a:off x="3328725" y="38150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45"/>
          <p:cNvSpPr txBox="1"/>
          <p:nvPr/>
        </p:nvSpPr>
        <p:spPr>
          <a:xfrm>
            <a:off x="4041925" y="3426113"/>
            <a:ext cx="12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Handshake</a:t>
            </a:r>
            <a:endParaRPr/>
          </a:p>
        </p:txBody>
      </p:sp>
      <p:sp>
        <p:nvSpPr>
          <p:cNvPr id="790" name="Google Shape;790;p45"/>
          <p:cNvSpPr txBox="1"/>
          <p:nvPr/>
        </p:nvSpPr>
        <p:spPr>
          <a:xfrm>
            <a:off x="6937525" y="3426113"/>
            <a:ext cx="12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Handshake</a:t>
            </a:r>
            <a:endParaRPr/>
          </a:p>
        </p:txBody>
      </p:sp>
      <p:cxnSp>
        <p:nvCxnSpPr>
          <p:cNvPr id="791" name="Google Shape;791;p45"/>
          <p:cNvCxnSpPr/>
          <p:nvPr/>
        </p:nvCxnSpPr>
        <p:spPr>
          <a:xfrm>
            <a:off x="6146325" y="50342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5"/>
          <p:cNvCxnSpPr/>
          <p:nvPr/>
        </p:nvCxnSpPr>
        <p:spPr>
          <a:xfrm flipH="1">
            <a:off x="6146325" y="46532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45"/>
          <p:cNvCxnSpPr/>
          <p:nvPr/>
        </p:nvCxnSpPr>
        <p:spPr>
          <a:xfrm>
            <a:off x="6146325" y="62534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45"/>
          <p:cNvCxnSpPr/>
          <p:nvPr/>
        </p:nvCxnSpPr>
        <p:spPr>
          <a:xfrm flipH="1">
            <a:off x="6146325" y="58724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45"/>
          <p:cNvCxnSpPr/>
          <p:nvPr/>
        </p:nvCxnSpPr>
        <p:spPr>
          <a:xfrm flipH="1">
            <a:off x="3328725" y="45770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6" name="Google Shape;796;p45"/>
          <p:cNvCxnSpPr/>
          <p:nvPr/>
        </p:nvCxnSpPr>
        <p:spPr>
          <a:xfrm flipH="1">
            <a:off x="3328725" y="54152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7" name="Google Shape;797;p45"/>
          <p:cNvCxnSpPr/>
          <p:nvPr/>
        </p:nvCxnSpPr>
        <p:spPr>
          <a:xfrm flipH="1">
            <a:off x="3328725" y="6253400"/>
            <a:ext cx="2741400" cy="1080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8" name="Google Shape;798;p45"/>
          <p:cNvCxnSpPr>
            <a:stCxn id="782" idx="2"/>
          </p:cNvCxnSpPr>
          <p:nvPr/>
        </p:nvCxnSpPr>
        <p:spPr>
          <a:xfrm flipH="1">
            <a:off x="6084100" y="3123975"/>
            <a:ext cx="13500" cy="33363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/>
          <p:nvPr/>
        </p:nvSpPr>
        <p:spPr>
          <a:xfrm>
            <a:off x="4273350" y="1333850"/>
            <a:ext cx="2743200" cy="215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6"/>
          <p:cNvSpPr/>
          <p:nvPr/>
        </p:nvSpPr>
        <p:spPr>
          <a:xfrm>
            <a:off x="7016475" y="1333850"/>
            <a:ext cx="2615100" cy="215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6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06" name="Google Shape;806;p46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7" name="Google Shape;807;p46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 와 Socket.io 차이는?</a:t>
            </a:r>
            <a:endParaRPr/>
          </a:p>
        </p:txBody>
      </p:sp>
      <p:pic>
        <p:nvPicPr>
          <p:cNvPr id="808" name="Google Shape;8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950" y="1661576"/>
            <a:ext cx="1006049" cy="100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775" y="1660588"/>
            <a:ext cx="1334451" cy="1006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0" name="Google Shape;810;p46"/>
          <p:cNvGraphicFramePr/>
          <p:nvPr/>
        </p:nvGraphicFramePr>
        <p:xfrm>
          <a:off x="2563838" y="34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{7841DA58-557A-4980-AB30-FEF82128A7F2}</a:tableStyleId>
              </a:tblPr>
              <a:tblGrid>
                <a:gridCol w="1716275"/>
                <a:gridCol w="2736350"/>
                <a:gridCol w="2614950"/>
              </a:tblGrid>
              <a:tr h="55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객체 생성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js 파일을 추가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서버 주소 입력만으로 생성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데이터 타입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모든 자료형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String 자료형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룸 유무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기본으로 지원함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직접 설정해야 함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연결 종료 시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주기적으로 재연결 시도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연결이 복구되지 않음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1" name="Google Shape;811;p46"/>
          <p:cNvSpPr txBox="1"/>
          <p:nvPr/>
        </p:nvSpPr>
        <p:spPr>
          <a:xfrm>
            <a:off x="7712800" y="2829750"/>
            <a:ext cx="13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&lt;&lt; WS &gt;&gt;</a:t>
            </a:r>
            <a:endParaRPr/>
          </a:p>
        </p:txBody>
      </p:sp>
      <p:sp>
        <p:nvSpPr>
          <p:cNvPr id="812" name="Google Shape;812;p46"/>
          <p:cNvSpPr txBox="1"/>
          <p:nvPr/>
        </p:nvSpPr>
        <p:spPr>
          <a:xfrm>
            <a:off x="4668325" y="2829738"/>
            <a:ext cx="20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&lt;&lt; Socket.io &gt;&gt;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7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기술 설명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8" name="Google Shape;818;p47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9" name="Google Shape;819;p47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노트의 웹소켓</a:t>
            </a:r>
            <a:endParaRPr/>
          </a:p>
        </p:txBody>
      </p:sp>
      <p:pic>
        <p:nvPicPr>
          <p:cNvPr id="820" name="Google Shape;8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4063658"/>
            <a:ext cx="97059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7"/>
          <p:cNvSpPr/>
          <p:nvPr/>
        </p:nvSpPr>
        <p:spPr>
          <a:xfrm>
            <a:off x="1243025" y="4267850"/>
            <a:ext cx="9559800" cy="2769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7"/>
          <p:cNvSpPr txBox="1"/>
          <p:nvPr/>
        </p:nvSpPr>
        <p:spPr>
          <a:xfrm>
            <a:off x="7169950" y="5083200"/>
            <a:ext cx="436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private static →  모든 인스턴스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private 	      →  각 인스턴스 마다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3" name="Google Shape;823;p47"/>
          <p:cNvCxnSpPr>
            <a:stCxn id="821" idx="0"/>
            <a:endCxn id="824" idx="1"/>
          </p:cNvCxnSpPr>
          <p:nvPr/>
        </p:nvCxnSpPr>
        <p:spPr>
          <a:xfrm rot="-5400000">
            <a:off x="6114575" y="3867200"/>
            <a:ext cx="309000" cy="492300"/>
          </a:xfrm>
          <a:prstGeom prst="bentConnector2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47"/>
          <p:cNvSpPr txBox="1"/>
          <p:nvPr/>
        </p:nvSpPr>
        <p:spPr>
          <a:xfrm>
            <a:off x="6515225" y="3743150"/>
            <a:ext cx="43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HashMap 을 통해 게임 방 마다 세션을 묶음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47"/>
          <p:cNvSpPr txBox="1"/>
          <p:nvPr/>
        </p:nvSpPr>
        <p:spPr>
          <a:xfrm>
            <a:off x="2965500" y="1170700"/>
            <a:ext cx="240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826" name="Google Shape;826;p47"/>
          <p:cNvSpPr txBox="1"/>
          <p:nvPr/>
        </p:nvSpPr>
        <p:spPr>
          <a:xfrm>
            <a:off x="7322350" y="1170700"/>
            <a:ext cx="96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827" name="Google Shape;827;p47"/>
          <p:cNvSpPr txBox="1"/>
          <p:nvPr/>
        </p:nvSpPr>
        <p:spPr>
          <a:xfrm>
            <a:off x="6891850" y="1838038"/>
            <a:ext cx="18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ws.send(명령어);</a:t>
            </a:r>
            <a:endParaRPr/>
          </a:p>
        </p:txBody>
      </p:sp>
      <p:sp>
        <p:nvSpPr>
          <p:cNvPr id="828" name="Google Shape;828;p47"/>
          <p:cNvSpPr txBox="1"/>
          <p:nvPr/>
        </p:nvSpPr>
        <p:spPr>
          <a:xfrm>
            <a:off x="2505250" y="1838050"/>
            <a:ext cx="266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session.sendText(명령어);</a:t>
            </a:r>
            <a:endParaRPr/>
          </a:p>
        </p:txBody>
      </p:sp>
      <p:cxnSp>
        <p:nvCxnSpPr>
          <p:cNvPr id="829" name="Google Shape;829;p47"/>
          <p:cNvCxnSpPr>
            <a:stCxn id="828" idx="3"/>
            <a:endCxn id="827" idx="1"/>
          </p:cNvCxnSpPr>
          <p:nvPr/>
        </p:nvCxnSpPr>
        <p:spPr>
          <a:xfrm>
            <a:off x="5171950" y="2053600"/>
            <a:ext cx="17199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0" name="Google Shape;830;p47"/>
          <p:cNvSpPr txBox="1"/>
          <p:nvPr/>
        </p:nvSpPr>
        <p:spPr>
          <a:xfrm>
            <a:off x="4118800" y="2376600"/>
            <a:ext cx="3826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명령어를 주고 받으며</a:t>
            </a:r>
            <a:endParaRPr b="1"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게임 진행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05-1 시행착오</a:t>
            </a:r>
            <a:endParaRPr/>
          </a:p>
        </p:txBody>
      </p:sp>
      <p:cxnSp>
        <p:nvCxnSpPr>
          <p:cNvPr id="836" name="Google Shape;836;p48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7" name="Google Shape;837;p48"/>
          <p:cNvSpPr txBox="1"/>
          <p:nvPr/>
        </p:nvSpPr>
        <p:spPr>
          <a:xfrm>
            <a:off x="2405055" y="2496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웹소켓</a:t>
            </a:r>
            <a:endParaRPr/>
          </a:p>
        </p:txBody>
      </p:sp>
      <p:pic>
        <p:nvPicPr>
          <p:cNvPr id="838" name="Google Shape;8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50" y="1150633"/>
            <a:ext cx="876300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48"/>
          <p:cNvCxnSpPr>
            <a:stCxn id="838" idx="3"/>
          </p:cNvCxnSpPr>
          <p:nvPr/>
        </p:nvCxnSpPr>
        <p:spPr>
          <a:xfrm>
            <a:off x="2405050" y="1436383"/>
            <a:ext cx="2195700" cy="39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0" name="Google Shape;840;p48"/>
          <p:cNvPicPr preferRelativeResize="0"/>
          <p:nvPr/>
        </p:nvPicPr>
        <p:blipFill rotWithShape="1">
          <a:blip r:embed="rId4">
            <a:alphaModFix/>
          </a:blip>
          <a:srcRect b="16541" l="0" r="29062" t="0"/>
          <a:stretch/>
        </p:blipFill>
        <p:spPr>
          <a:xfrm>
            <a:off x="441450" y="2070626"/>
            <a:ext cx="2743200" cy="181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48"/>
          <p:cNvCxnSpPr/>
          <p:nvPr/>
        </p:nvCxnSpPr>
        <p:spPr>
          <a:xfrm>
            <a:off x="3184650" y="3074808"/>
            <a:ext cx="1425600" cy="21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48"/>
          <p:cNvSpPr txBox="1"/>
          <p:nvPr/>
        </p:nvSpPr>
        <p:spPr>
          <a:xfrm>
            <a:off x="4762650" y="1222775"/>
            <a:ext cx="64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웹소켓이 연결되지 못하고 곧바로 onclose 메소드를 실행하는 현상</a:t>
            </a:r>
            <a:endParaRPr/>
          </a:p>
        </p:txBody>
      </p:sp>
      <p:sp>
        <p:nvSpPr>
          <p:cNvPr id="843" name="Google Shape;843;p48"/>
          <p:cNvSpPr txBox="1"/>
          <p:nvPr/>
        </p:nvSpPr>
        <p:spPr>
          <a:xfrm>
            <a:off x="4817350" y="1653875"/>
            <a:ext cx="64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스프링 내장 톰캣이 아닌, 외장 톰캣 혹은 AWS를 사용하여 해결</a:t>
            </a:r>
            <a:endParaRPr/>
          </a:p>
        </p:txBody>
      </p:sp>
      <p:sp>
        <p:nvSpPr>
          <p:cNvPr id="844" name="Google Shape;844;p48"/>
          <p:cNvSpPr txBox="1"/>
          <p:nvPr/>
        </p:nvSpPr>
        <p:spPr>
          <a:xfrm>
            <a:off x="4817350" y="2860300"/>
            <a:ext cx="64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@Autowired 처리한 인스턴스가 Null을 반환하는 현상</a:t>
            </a:r>
            <a:endParaRPr/>
          </a:p>
        </p:txBody>
      </p:sp>
      <p:pic>
        <p:nvPicPr>
          <p:cNvPr id="845" name="Google Shape;8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75" y="3938751"/>
            <a:ext cx="9039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950" y="4886626"/>
            <a:ext cx="4257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975" y="4886626"/>
            <a:ext cx="55435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48"/>
          <p:cNvSpPr txBox="1"/>
          <p:nvPr/>
        </p:nvSpPr>
        <p:spPr>
          <a:xfrm>
            <a:off x="4893550" y="3399525"/>
            <a:ext cx="64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@Component 를 사용하고 Bean을 직접 처리하여 해결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9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05-1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시행착오</a:t>
            </a:r>
            <a:endParaRPr/>
          </a:p>
        </p:txBody>
      </p:sp>
      <p:cxnSp>
        <p:nvCxnSpPr>
          <p:cNvPr id="854" name="Google Shape;854;p49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5" name="Google Shape;855;p49"/>
          <p:cNvSpPr txBox="1"/>
          <p:nvPr/>
        </p:nvSpPr>
        <p:spPr>
          <a:xfrm>
            <a:off x="2405055" y="2496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사실은...</a:t>
            </a:r>
            <a:endParaRPr/>
          </a:p>
        </p:txBody>
      </p:sp>
      <p:pic>
        <p:nvPicPr>
          <p:cNvPr id="856" name="Google Shape;8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25" y="701083"/>
            <a:ext cx="99060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9"/>
          <p:cNvSpPr txBox="1"/>
          <p:nvPr/>
        </p:nvSpPr>
        <p:spPr>
          <a:xfrm>
            <a:off x="3439050" y="5234975"/>
            <a:ext cx="690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우리의 최종 목표는 게임 5개 !!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지속적인 업데이트를 할 예정입니다.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49"/>
          <p:cNvSpPr/>
          <p:nvPr/>
        </p:nvSpPr>
        <p:spPr>
          <a:xfrm>
            <a:off x="966325" y="515950"/>
            <a:ext cx="10084200" cy="4675800"/>
          </a:xfrm>
          <a:prstGeom prst="rect">
            <a:avLst/>
          </a:prstGeom>
          <a:solidFill>
            <a:srgbClr val="575757">
              <a:alpha val="47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675" y="572075"/>
            <a:ext cx="3434950" cy="24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0"/>
          <p:cNvSpPr/>
          <p:nvPr/>
        </p:nvSpPr>
        <p:spPr>
          <a:xfrm>
            <a:off x="7543802" y="-737347"/>
            <a:ext cx="3451500" cy="3429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50"/>
          <p:cNvSpPr/>
          <p:nvPr/>
        </p:nvSpPr>
        <p:spPr>
          <a:xfrm>
            <a:off x="-2675963" y="1683124"/>
            <a:ext cx="3451500" cy="34290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p50"/>
          <p:cNvSpPr/>
          <p:nvPr/>
        </p:nvSpPr>
        <p:spPr>
          <a:xfrm>
            <a:off x="3240742" y="5459506"/>
            <a:ext cx="2286000" cy="2252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50"/>
          <p:cNvSpPr txBox="1"/>
          <p:nvPr/>
        </p:nvSpPr>
        <p:spPr>
          <a:xfrm>
            <a:off x="2878714" y="2565728"/>
            <a:ext cx="359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/>
          </a:p>
        </p:txBody>
      </p:sp>
      <p:sp>
        <p:nvSpPr>
          <p:cNvPr id="868" name="Google Shape;868;p50"/>
          <p:cNvSpPr txBox="1"/>
          <p:nvPr/>
        </p:nvSpPr>
        <p:spPr>
          <a:xfrm>
            <a:off x="2876368" y="3239658"/>
            <a:ext cx="415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" name="Google Shape;144;p16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16"/>
          <p:cNvSpPr txBox="1"/>
          <p:nvPr/>
        </p:nvSpPr>
        <p:spPr>
          <a:xfrm>
            <a:off x="2428755" y="45360"/>
            <a:ext cx="2743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기획</a:t>
            </a:r>
            <a:endParaRPr/>
          </a:p>
        </p:txBody>
      </p:sp>
      <p:graphicFrame>
        <p:nvGraphicFramePr>
          <p:cNvPr id="146" name="Google Shape;146;p16"/>
          <p:cNvGraphicFramePr/>
          <p:nvPr/>
        </p:nvGraphicFramePr>
        <p:xfrm>
          <a:off x="1068187" y="10241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{F72595C3-0E7E-46E0-9244-369CBAB63D9C}</a:tableStyleId>
              </a:tblPr>
              <a:tblGrid>
                <a:gridCol w="1141000"/>
                <a:gridCol w="8917875"/>
              </a:tblGrid>
              <a:tr h="76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346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u="none" cap="none" strike="noStrike">
                          <a:solidFill>
                            <a:schemeClr val="dk1"/>
                          </a:solidFill>
                        </a:rPr>
                        <a:t>기획배경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팀원 모두가 게임에 흥미를 가지고 있으며, 새로운 기술들을 공부하고 도전하기 위함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46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u="none" cap="none" strike="noStrike">
                          <a:solidFill>
                            <a:schemeClr val="dk1"/>
                          </a:solidFill>
                        </a:rPr>
                        <a:t>기획목적</a:t>
                      </a:r>
                      <a:endParaRPr b="1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다중 접속 및 AI 대전이 가능한 양방향 통신 웹 서비스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46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구현목표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채팅 및 일대일,  AI 오목 기능 구현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27425" l="17056" r="5200" t="7368"/>
          <a:stretch/>
        </p:blipFill>
        <p:spPr>
          <a:xfrm>
            <a:off x="6825725" y="4540900"/>
            <a:ext cx="1472650" cy="1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17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간트차트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50" y="396500"/>
            <a:ext cx="11844927" cy="5085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17"/>
          <p:cNvGraphicFramePr/>
          <p:nvPr/>
        </p:nvGraphicFramePr>
        <p:xfrm>
          <a:off x="1511599" y="56439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{F72595C3-0E7E-46E0-9244-369CBAB63D9C}</a:tableStyleId>
              </a:tblPr>
              <a:tblGrid>
                <a:gridCol w="1018450"/>
                <a:gridCol w="7960125"/>
              </a:tblGrid>
              <a:tr h="89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u="none" cap="none" strike="noStrike">
                          <a:solidFill>
                            <a:schemeClr val="dk1"/>
                          </a:solidFill>
                        </a:rPr>
                        <a:t>기획일정</a:t>
                      </a:r>
                      <a:endParaRPr b="1"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u="none" cap="none" strike="noStrike">
                          <a:solidFill>
                            <a:schemeClr val="dk1"/>
                          </a:solidFill>
                        </a:rPr>
                        <a:t>2021/04/19 ~ 2021/06/30 ( 총 73일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, 정규 수업 이후 진행 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p18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18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모티브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16408" l="0" r="0" t="0"/>
          <a:stretch/>
        </p:blipFill>
        <p:spPr>
          <a:xfrm>
            <a:off x="292100" y="505674"/>
            <a:ext cx="3152775" cy="3041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 b="5962" l="0" r="0" t="5314"/>
          <a:stretch/>
        </p:blipFill>
        <p:spPr>
          <a:xfrm>
            <a:off x="8411000" y="3600975"/>
            <a:ext cx="3276600" cy="292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8"/>
          <p:cNvSpPr txBox="1"/>
          <p:nvPr/>
        </p:nvSpPr>
        <p:spPr>
          <a:xfrm>
            <a:off x="3924900" y="1733963"/>
            <a:ext cx="411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←  닌텐도의 ‘51 월드와이드 게임’ 과 같이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누구나 즐길 수 있는 캐주얼 미니게임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3924900" y="4770375"/>
            <a:ext cx="420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(구) 야후 꾸러기 ‘배틀짱’과 같이     	  →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접속을 통한 다른 유저와의 대결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175" y="2387383"/>
            <a:ext cx="29908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-1859" y="-2796"/>
            <a:ext cx="2406804" cy="3633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 flipH="1" rot="10800000">
            <a:off x="1626" y="354740"/>
            <a:ext cx="12191998" cy="92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19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구현 사항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201543" y="2060448"/>
            <a:ext cx="2737104" cy="2737104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4727448" y="2060448"/>
            <a:ext cx="2737104" cy="2737104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8253353" y="2060448"/>
            <a:ext cx="2737104" cy="2737104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974949" y="4884291"/>
            <a:ext cx="11933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264" y="2606299"/>
            <a:ext cx="1593742" cy="159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31620" l="21705" r="21964" t="52184"/>
          <a:stretch/>
        </p:blipFill>
        <p:spPr>
          <a:xfrm>
            <a:off x="5386064" y="3629590"/>
            <a:ext cx="1410948" cy="4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5224345" y="2601714"/>
            <a:ext cx="17845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</a:t>
            </a:r>
            <a:endParaRPr sz="7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7976" y="2470612"/>
            <a:ext cx="2743200" cy="207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5132728" y="4884290"/>
            <a:ext cx="196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아마존 웹 서비스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9181660" y="4884290"/>
            <a:ext cx="876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웹소켓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/>
          </a:p>
        </p:txBody>
      </p:sp>
      <p:cxnSp>
        <p:nvCxnSpPr>
          <p:cNvPr id="191" name="Google Shape;191;p20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20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000" y="2741062"/>
            <a:ext cx="2339950" cy="1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675" y="2494075"/>
            <a:ext cx="2489424" cy="166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7589" y="1078575"/>
            <a:ext cx="2489422" cy="166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625" y="4620222"/>
            <a:ext cx="2489422" cy="166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7341" y="4405229"/>
            <a:ext cx="2489421" cy="166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875" y="790225"/>
            <a:ext cx="4733537" cy="1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-1859" y="-2796"/>
            <a:ext cx="2406900" cy="363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개발 환경</a:t>
            </a:r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 flipH="1" rot="10800000">
            <a:off x="1626" y="354733"/>
            <a:ext cx="12192000" cy="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/>
        </p:nvSpPr>
        <p:spPr>
          <a:xfrm>
            <a:off x="2428755" y="45360"/>
            <a:ext cx="27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185" y="2813451"/>
            <a:ext cx="1679300" cy="1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5950" y="5155174"/>
            <a:ext cx="2429505" cy="123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262" y="673437"/>
            <a:ext cx="2210847" cy="15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4443" y="2372038"/>
            <a:ext cx="2210850" cy="212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2203" y="3188611"/>
            <a:ext cx="2429501" cy="12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9225" y="673437"/>
            <a:ext cx="2885325" cy="2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48700" y="1405196"/>
            <a:ext cx="1362075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625" y="4754537"/>
            <a:ext cx="32385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